
<file path=[Content_Types].xml><?xml version="1.0" encoding="utf-8"?>
<Types xmlns="http://schemas.openxmlformats.org/package/2006/content-types">
  <Default Extension="(null)" ContentType="image/x-emf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95" r:id="rId4"/>
    <p:sldId id="391" r:id="rId5"/>
    <p:sldId id="377" r:id="rId6"/>
    <p:sldId id="268" r:id="rId7"/>
    <p:sldId id="362" r:id="rId8"/>
    <p:sldId id="431" r:id="rId9"/>
    <p:sldId id="367" r:id="rId10"/>
    <p:sldId id="369" r:id="rId11"/>
    <p:sldId id="262" r:id="rId12"/>
    <p:sldId id="437" r:id="rId13"/>
    <p:sldId id="432" r:id="rId14"/>
    <p:sldId id="433" r:id="rId15"/>
    <p:sldId id="375" r:id="rId16"/>
    <p:sldId id="436" r:id="rId17"/>
    <p:sldId id="401" r:id="rId18"/>
    <p:sldId id="403" r:id="rId19"/>
    <p:sldId id="389" r:id="rId20"/>
    <p:sldId id="425" r:id="rId21"/>
    <p:sldId id="265" r:id="rId22"/>
    <p:sldId id="281" r:id="rId23"/>
    <p:sldId id="278" r:id="rId24"/>
    <p:sldId id="344" r:id="rId25"/>
    <p:sldId id="266" r:id="rId26"/>
    <p:sldId id="426" r:id="rId27"/>
    <p:sldId id="396" r:id="rId28"/>
    <p:sldId id="428" r:id="rId29"/>
    <p:sldId id="394" r:id="rId30"/>
    <p:sldId id="260" r:id="rId31"/>
    <p:sldId id="258" r:id="rId32"/>
    <p:sldId id="392" r:id="rId33"/>
    <p:sldId id="393" r:id="rId34"/>
    <p:sldId id="434" r:id="rId35"/>
    <p:sldId id="289" r:id="rId36"/>
    <p:sldId id="290" r:id="rId37"/>
    <p:sldId id="430" r:id="rId38"/>
    <p:sldId id="383" r:id="rId39"/>
    <p:sldId id="385" r:id="rId40"/>
    <p:sldId id="286" r:id="rId41"/>
    <p:sldId id="406" r:id="rId42"/>
    <p:sldId id="368" r:id="rId43"/>
    <p:sldId id="407" r:id="rId44"/>
    <p:sldId id="408" r:id="rId45"/>
    <p:sldId id="410" r:id="rId46"/>
    <p:sldId id="411" r:id="rId47"/>
    <p:sldId id="412" r:id="rId48"/>
    <p:sldId id="371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378" r:id="rId59"/>
    <p:sldId id="422" r:id="rId60"/>
    <p:sldId id="423" r:id="rId61"/>
    <p:sldId id="372" r:id="rId62"/>
    <p:sldId id="370" r:id="rId63"/>
    <p:sldId id="438" r:id="rId64"/>
    <p:sldId id="435" r:id="rId65"/>
    <p:sldId id="4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1" id="{F76E8268-70FB-DE4E-8E54-41CCCF40B930}">
          <p14:sldIdLst>
            <p14:sldId id="256"/>
            <p14:sldId id="257"/>
            <p14:sldId id="395"/>
            <p14:sldId id="391"/>
            <p14:sldId id="377"/>
            <p14:sldId id="268"/>
            <p14:sldId id="362"/>
            <p14:sldId id="431"/>
            <p14:sldId id="367"/>
            <p14:sldId id="369"/>
            <p14:sldId id="262"/>
            <p14:sldId id="437"/>
            <p14:sldId id="432"/>
            <p14:sldId id="433"/>
            <p14:sldId id="375"/>
            <p14:sldId id="436"/>
            <p14:sldId id="401"/>
            <p14:sldId id="403"/>
            <p14:sldId id="389"/>
            <p14:sldId id="425"/>
            <p14:sldId id="265"/>
            <p14:sldId id="281"/>
            <p14:sldId id="278"/>
            <p14:sldId id="344"/>
            <p14:sldId id="266"/>
            <p14:sldId id="426"/>
            <p14:sldId id="396"/>
            <p14:sldId id="428"/>
            <p14:sldId id="394"/>
            <p14:sldId id="260"/>
            <p14:sldId id="258"/>
            <p14:sldId id="392"/>
            <p14:sldId id="393"/>
            <p14:sldId id="434"/>
            <p14:sldId id="289"/>
            <p14:sldId id="290"/>
            <p14:sldId id="430"/>
            <p14:sldId id="383"/>
            <p14:sldId id="385"/>
            <p14:sldId id="286"/>
            <p14:sldId id="406"/>
            <p14:sldId id="368"/>
            <p14:sldId id="407"/>
            <p14:sldId id="408"/>
            <p14:sldId id="410"/>
            <p14:sldId id="411"/>
            <p14:sldId id="412"/>
            <p14:sldId id="37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378"/>
            <p14:sldId id="422"/>
            <p14:sldId id="423"/>
            <p14:sldId id="372"/>
            <p14:sldId id="370"/>
            <p14:sldId id="438"/>
            <p14:sldId id="435"/>
            <p14:sldId id="424"/>
          </p14:sldIdLst>
        </p14:section>
        <p14:section name="L2" id="{6C565E71-9075-D54E-B9DC-F55DD8E1679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E43"/>
    <a:srgbClr val="2B67B3"/>
    <a:srgbClr val="44789D"/>
    <a:srgbClr val="0283C5"/>
    <a:srgbClr val="34A0B0"/>
    <a:srgbClr val="FFD579"/>
    <a:srgbClr val="002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/>
    <p:restoredTop sz="77081"/>
  </p:normalViewPr>
  <p:slideViewPr>
    <p:cSldViewPr snapToGrid="0" snapToObjects="1">
      <p:cViewPr varScale="1">
        <p:scale>
          <a:sx n="60" d="100"/>
          <a:sy n="60" d="100"/>
        </p:scale>
        <p:origin x="208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35252193235201"/>
          <c:y val="3.8364738862654811E-2"/>
          <c:w val="0.82246239345002914"/>
          <c:h val="0.722371757251576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val>
            <c:numRef>
              <c:f>Data!$K$2:$K$240</c:f>
              <c:numCache>
                <c:formatCode>0.0E+00</c:formatCode>
                <c:ptCount val="239"/>
                <c:pt idx="0">
                  <c:v>5259538</c:v>
                </c:pt>
                <c:pt idx="1">
                  <c:v>4241381.5</c:v>
                </c:pt>
                <c:pt idx="2">
                  <c:v>3859574.5</c:v>
                </c:pt>
                <c:pt idx="3">
                  <c:v>3196422.25</c:v>
                </c:pt>
                <c:pt idx="4">
                  <c:v>3099727.25</c:v>
                </c:pt>
                <c:pt idx="5">
                  <c:v>3021765.5</c:v>
                </c:pt>
                <c:pt idx="6">
                  <c:v>2982625.25</c:v>
                </c:pt>
                <c:pt idx="7">
                  <c:v>2882334.75</c:v>
                </c:pt>
                <c:pt idx="8">
                  <c:v>2669112.75</c:v>
                </c:pt>
                <c:pt idx="9">
                  <c:v>2513421</c:v>
                </c:pt>
                <c:pt idx="10">
                  <c:v>2364895.75</c:v>
                </c:pt>
                <c:pt idx="11">
                  <c:v>2293393.5</c:v>
                </c:pt>
                <c:pt idx="12">
                  <c:v>2248253.25</c:v>
                </c:pt>
                <c:pt idx="13">
                  <c:v>2213832.75</c:v>
                </c:pt>
                <c:pt idx="14">
                  <c:v>2165779.5</c:v>
                </c:pt>
                <c:pt idx="15">
                  <c:v>2123487.75</c:v>
                </c:pt>
                <c:pt idx="16">
                  <c:v>2026203.5</c:v>
                </c:pt>
                <c:pt idx="17">
                  <c:v>2010562.625</c:v>
                </c:pt>
                <c:pt idx="18">
                  <c:v>1961877.125</c:v>
                </c:pt>
                <c:pt idx="19">
                  <c:v>1918917.875</c:v>
                </c:pt>
                <c:pt idx="20">
                  <c:v>1872486.125</c:v>
                </c:pt>
                <c:pt idx="21">
                  <c:v>1829155.25</c:v>
                </c:pt>
                <c:pt idx="22">
                  <c:v>1717243.625</c:v>
                </c:pt>
                <c:pt idx="23">
                  <c:v>1621980.625</c:v>
                </c:pt>
                <c:pt idx="24">
                  <c:v>1617321.125</c:v>
                </c:pt>
                <c:pt idx="25">
                  <c:v>1605006.75</c:v>
                </c:pt>
                <c:pt idx="26">
                  <c:v>1541380.375</c:v>
                </c:pt>
                <c:pt idx="27">
                  <c:v>1527492.875</c:v>
                </c:pt>
                <c:pt idx="28">
                  <c:v>1500041.5</c:v>
                </c:pt>
                <c:pt idx="29">
                  <c:v>1479908</c:v>
                </c:pt>
                <c:pt idx="30">
                  <c:v>1470669.25</c:v>
                </c:pt>
                <c:pt idx="31">
                  <c:v>1413172.5</c:v>
                </c:pt>
                <c:pt idx="32">
                  <c:v>1355868.25</c:v>
                </c:pt>
                <c:pt idx="33">
                  <c:v>1327412.125</c:v>
                </c:pt>
                <c:pt idx="34">
                  <c:v>1307057.5</c:v>
                </c:pt>
                <c:pt idx="35">
                  <c:v>1293323.25</c:v>
                </c:pt>
                <c:pt idx="36">
                  <c:v>1256733.25</c:v>
                </c:pt>
                <c:pt idx="37">
                  <c:v>1225875.5</c:v>
                </c:pt>
                <c:pt idx="38">
                  <c:v>1225731.25</c:v>
                </c:pt>
                <c:pt idx="39">
                  <c:v>1196986.125</c:v>
                </c:pt>
                <c:pt idx="40">
                  <c:v>1191897.625</c:v>
                </c:pt>
                <c:pt idx="41">
                  <c:v>1162549.25</c:v>
                </c:pt>
                <c:pt idx="42">
                  <c:v>1099486.125</c:v>
                </c:pt>
                <c:pt idx="43">
                  <c:v>1099461.5</c:v>
                </c:pt>
                <c:pt idx="44">
                  <c:v>1085485.375</c:v>
                </c:pt>
                <c:pt idx="45">
                  <c:v>1074937.25</c:v>
                </c:pt>
                <c:pt idx="46">
                  <c:v>1033966.625</c:v>
                </c:pt>
                <c:pt idx="47">
                  <c:v>1025080.0625</c:v>
                </c:pt>
                <c:pt idx="48">
                  <c:v>1017760.0625</c:v>
                </c:pt>
                <c:pt idx="49">
                  <c:v>977488.5</c:v>
                </c:pt>
                <c:pt idx="50">
                  <c:v>965713.5625</c:v>
                </c:pt>
                <c:pt idx="51">
                  <c:v>960993.3125</c:v>
                </c:pt>
                <c:pt idx="52">
                  <c:v>945248</c:v>
                </c:pt>
                <c:pt idx="53">
                  <c:v>938555.75</c:v>
                </c:pt>
                <c:pt idx="54">
                  <c:v>894333.1875</c:v>
                </c:pt>
                <c:pt idx="55">
                  <c:v>878081.3125</c:v>
                </c:pt>
                <c:pt idx="56">
                  <c:v>870946.375</c:v>
                </c:pt>
                <c:pt idx="57">
                  <c:v>845731.4375</c:v>
                </c:pt>
                <c:pt idx="58">
                  <c:v>829098.75</c:v>
                </c:pt>
                <c:pt idx="59">
                  <c:v>805492.625</c:v>
                </c:pt>
                <c:pt idx="60">
                  <c:v>771620.875</c:v>
                </c:pt>
                <c:pt idx="61">
                  <c:v>769064.0625</c:v>
                </c:pt>
                <c:pt idx="62">
                  <c:v>767620.625</c:v>
                </c:pt>
                <c:pt idx="63">
                  <c:v>757416.6875</c:v>
                </c:pt>
                <c:pt idx="64">
                  <c:v>755172.875</c:v>
                </c:pt>
                <c:pt idx="65">
                  <c:v>724849.5</c:v>
                </c:pt>
                <c:pt idx="66">
                  <c:v>710517.75</c:v>
                </c:pt>
                <c:pt idx="67">
                  <c:v>702800.1875</c:v>
                </c:pt>
                <c:pt idx="68">
                  <c:v>694314.875</c:v>
                </c:pt>
                <c:pt idx="69">
                  <c:v>693270.875</c:v>
                </c:pt>
                <c:pt idx="70">
                  <c:v>687409.6875</c:v>
                </c:pt>
                <c:pt idx="71">
                  <c:v>680468.6875</c:v>
                </c:pt>
                <c:pt idx="72">
                  <c:v>676576.875</c:v>
                </c:pt>
                <c:pt idx="73">
                  <c:v>669579.5</c:v>
                </c:pt>
                <c:pt idx="74">
                  <c:v>661141.25</c:v>
                </c:pt>
                <c:pt idx="75">
                  <c:v>640739.875</c:v>
                </c:pt>
                <c:pt idx="76">
                  <c:v>629648.8125</c:v>
                </c:pt>
                <c:pt idx="77">
                  <c:v>626927.5</c:v>
                </c:pt>
                <c:pt idx="78">
                  <c:v>624864.625</c:v>
                </c:pt>
                <c:pt idx="79">
                  <c:v>609038.625</c:v>
                </c:pt>
                <c:pt idx="80">
                  <c:v>602779</c:v>
                </c:pt>
                <c:pt idx="81">
                  <c:v>584953</c:v>
                </c:pt>
                <c:pt idx="82">
                  <c:v>582903.375</c:v>
                </c:pt>
                <c:pt idx="83">
                  <c:v>548365.75</c:v>
                </c:pt>
                <c:pt idx="84">
                  <c:v>548177.375</c:v>
                </c:pt>
                <c:pt idx="85">
                  <c:v>539971.3125</c:v>
                </c:pt>
                <c:pt idx="86">
                  <c:v>539846.75</c:v>
                </c:pt>
                <c:pt idx="87">
                  <c:v>538170.0625</c:v>
                </c:pt>
                <c:pt idx="88">
                  <c:v>516456.3125</c:v>
                </c:pt>
                <c:pt idx="89">
                  <c:v>500349.5</c:v>
                </c:pt>
                <c:pt idx="90">
                  <c:v>496138.875</c:v>
                </c:pt>
                <c:pt idx="91">
                  <c:v>490756.5</c:v>
                </c:pt>
                <c:pt idx="92">
                  <c:v>448097.09375</c:v>
                </c:pt>
                <c:pt idx="93">
                  <c:v>437273.53125</c:v>
                </c:pt>
                <c:pt idx="94">
                  <c:v>431346.625</c:v>
                </c:pt>
                <c:pt idx="95">
                  <c:v>425274.28125</c:v>
                </c:pt>
                <c:pt idx="96">
                  <c:v>412227.96875</c:v>
                </c:pt>
                <c:pt idx="97">
                  <c:v>387374.6875</c:v>
                </c:pt>
                <c:pt idx="98">
                  <c:v>386937.09375</c:v>
                </c:pt>
                <c:pt idx="99">
                  <c:v>385049</c:v>
                </c:pt>
                <c:pt idx="100">
                  <c:v>383990.59375</c:v>
                </c:pt>
                <c:pt idx="101">
                  <c:v>372354.40625</c:v>
                </c:pt>
                <c:pt idx="102">
                  <c:v>370622.5625</c:v>
                </c:pt>
                <c:pt idx="103">
                  <c:v>362124.9375</c:v>
                </c:pt>
                <c:pt idx="104">
                  <c:v>345845.625</c:v>
                </c:pt>
                <c:pt idx="105">
                  <c:v>343803.28125</c:v>
                </c:pt>
                <c:pt idx="106">
                  <c:v>340314.0625</c:v>
                </c:pt>
                <c:pt idx="107">
                  <c:v>334043.5625</c:v>
                </c:pt>
                <c:pt idx="108">
                  <c:v>315017.1875</c:v>
                </c:pt>
                <c:pt idx="109">
                  <c:v>311117.0625</c:v>
                </c:pt>
                <c:pt idx="110">
                  <c:v>302215.3125</c:v>
                </c:pt>
                <c:pt idx="111">
                  <c:v>298172.4375</c:v>
                </c:pt>
                <c:pt idx="112">
                  <c:v>294651.1875</c:v>
                </c:pt>
                <c:pt idx="113">
                  <c:v>292429.6875</c:v>
                </c:pt>
                <c:pt idx="114">
                  <c:v>263477.75</c:v>
                </c:pt>
                <c:pt idx="115">
                  <c:v>255166.7421875</c:v>
                </c:pt>
                <c:pt idx="116">
                  <c:v>252696.046875</c:v>
                </c:pt>
                <c:pt idx="117">
                  <c:v>243160.125</c:v>
                </c:pt>
                <c:pt idx="118">
                  <c:v>242931.59375</c:v>
                </c:pt>
                <c:pt idx="119">
                  <c:v>241593.515625</c:v>
                </c:pt>
                <c:pt idx="120">
                  <c:v>240784.453125</c:v>
                </c:pt>
                <c:pt idx="121">
                  <c:v>234569.296875</c:v>
                </c:pt>
                <c:pt idx="122">
                  <c:v>233025.453125</c:v>
                </c:pt>
                <c:pt idx="123">
                  <c:v>228517.640625</c:v>
                </c:pt>
                <c:pt idx="124">
                  <c:v>225167.71875</c:v>
                </c:pt>
                <c:pt idx="125">
                  <c:v>213085.40625</c:v>
                </c:pt>
                <c:pt idx="126">
                  <c:v>209110.625</c:v>
                </c:pt>
                <c:pt idx="127">
                  <c:v>196191.5625</c:v>
                </c:pt>
                <c:pt idx="128">
                  <c:v>193477.078125</c:v>
                </c:pt>
                <c:pt idx="129">
                  <c:v>170017.34375</c:v>
                </c:pt>
                <c:pt idx="130">
                  <c:v>158482.6328125</c:v>
                </c:pt>
                <c:pt idx="131">
                  <c:v>151258.296875</c:v>
                </c:pt>
                <c:pt idx="132">
                  <c:v>149964.234375</c:v>
                </c:pt>
                <c:pt idx="133">
                  <c:v>144202.515625</c:v>
                </c:pt>
                <c:pt idx="134">
                  <c:v>136370.765625</c:v>
                </c:pt>
                <c:pt idx="135">
                  <c:v>135725.921875</c:v>
                </c:pt>
                <c:pt idx="136">
                  <c:v>128136.40625</c:v>
                </c:pt>
                <c:pt idx="137">
                  <c:v>119047.2890625</c:v>
                </c:pt>
                <c:pt idx="138">
                  <c:v>117176.484375</c:v>
                </c:pt>
                <c:pt idx="139">
                  <c:v>116158.4140625</c:v>
                </c:pt>
                <c:pt idx="140">
                  <c:v>115097.8515625</c:v>
                </c:pt>
                <c:pt idx="141">
                  <c:v>114058.3828125</c:v>
                </c:pt>
                <c:pt idx="142">
                  <c:v>113795.8125</c:v>
                </c:pt>
                <c:pt idx="143">
                  <c:v>107741.5078125</c:v>
                </c:pt>
                <c:pt idx="144">
                  <c:v>106473.8046875</c:v>
                </c:pt>
                <c:pt idx="145">
                  <c:v>104696.375</c:v>
                </c:pt>
                <c:pt idx="146">
                  <c:v>103463.859375</c:v>
                </c:pt>
                <c:pt idx="147">
                  <c:v>100595.390625</c:v>
                </c:pt>
                <c:pt idx="148">
                  <c:v>89794.4453125</c:v>
                </c:pt>
                <c:pt idx="149">
                  <c:v>89791.5234375</c:v>
                </c:pt>
                <c:pt idx="150">
                  <c:v>89007.140625</c:v>
                </c:pt>
                <c:pt idx="151">
                  <c:v>88715.4765625</c:v>
                </c:pt>
                <c:pt idx="152">
                  <c:v>88433.921875</c:v>
                </c:pt>
                <c:pt idx="153">
                  <c:v>83075.203125</c:v>
                </c:pt>
                <c:pt idx="154">
                  <c:v>75264.0625</c:v>
                </c:pt>
                <c:pt idx="155">
                  <c:v>74123.640625</c:v>
                </c:pt>
                <c:pt idx="156">
                  <c:v>73591.734375</c:v>
                </c:pt>
                <c:pt idx="157">
                  <c:v>70767.765625</c:v>
                </c:pt>
                <c:pt idx="158">
                  <c:v>70537.3203125</c:v>
                </c:pt>
                <c:pt idx="159">
                  <c:v>53426.375</c:v>
                </c:pt>
                <c:pt idx="160">
                  <c:v>52674.6328125</c:v>
                </c:pt>
                <c:pt idx="161">
                  <c:v>51157.421875</c:v>
                </c:pt>
                <c:pt idx="162">
                  <c:v>50592.96875</c:v>
                </c:pt>
                <c:pt idx="163">
                  <c:v>50290.1171875</c:v>
                </c:pt>
                <c:pt idx="164">
                  <c:v>49638.05078125</c:v>
                </c:pt>
                <c:pt idx="165">
                  <c:v>46403.125</c:v>
                </c:pt>
                <c:pt idx="166">
                  <c:v>45839.16796875</c:v>
                </c:pt>
                <c:pt idx="167">
                  <c:v>43754.52734375</c:v>
                </c:pt>
                <c:pt idx="168">
                  <c:v>40198.1171875</c:v>
                </c:pt>
                <c:pt idx="169">
                  <c:v>39899.28125</c:v>
                </c:pt>
                <c:pt idx="170">
                  <c:v>38516.984375</c:v>
                </c:pt>
                <c:pt idx="171">
                  <c:v>37743.7890625</c:v>
                </c:pt>
                <c:pt idx="172">
                  <c:v>36115.77734375</c:v>
                </c:pt>
                <c:pt idx="173">
                  <c:v>34331.703125</c:v>
                </c:pt>
                <c:pt idx="174">
                  <c:v>33078.44140625</c:v>
                </c:pt>
                <c:pt idx="175">
                  <c:v>31111.673828125</c:v>
                </c:pt>
                <c:pt idx="176">
                  <c:v>30639.296875</c:v>
                </c:pt>
                <c:pt idx="177">
                  <c:v>30466.884765625</c:v>
                </c:pt>
                <c:pt idx="178">
                  <c:v>27025.71484375</c:v>
                </c:pt>
                <c:pt idx="179">
                  <c:v>26551.80078125</c:v>
                </c:pt>
                <c:pt idx="180">
                  <c:v>26290.19140625</c:v>
                </c:pt>
                <c:pt idx="181">
                  <c:v>23990.904296875</c:v>
                </c:pt>
                <c:pt idx="182">
                  <c:v>22564.130859375</c:v>
                </c:pt>
                <c:pt idx="183">
                  <c:v>22442.75390625</c:v>
                </c:pt>
                <c:pt idx="184">
                  <c:v>22185.96875</c:v>
                </c:pt>
                <c:pt idx="185">
                  <c:v>22179.09765625</c:v>
                </c:pt>
                <c:pt idx="186">
                  <c:v>18775.8515625</c:v>
                </c:pt>
                <c:pt idx="187">
                  <c:v>15398.728515625</c:v>
                </c:pt>
                <c:pt idx="188">
                  <c:v>15080.7880859375</c:v>
                </c:pt>
                <c:pt idx="189">
                  <c:v>10450.6494140625</c:v>
                </c:pt>
                <c:pt idx="190">
                  <c:v>10366.7236328125</c:v>
                </c:pt>
                <c:pt idx="225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SRM Peak Area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Data!$J$2:$J$240</c15:sqref>
                        </c15:formulaRef>
                      </c:ext>
                    </c:extLst>
                    <c:strCache>
                      <c:ptCount val="239"/>
                      <c:pt idx="0">
                        <c:v>TGISPLALIK</c:v>
                      </c:pt>
                      <c:pt idx="1">
                        <c:v>LAAYLMLMR</c:v>
                      </c:pt>
                      <c:pt idx="2">
                        <c:v>IEIPLPFGGK</c:v>
                      </c:pt>
                      <c:pt idx="3">
                        <c:v>ITLPDFR</c:v>
                      </c:pt>
                      <c:pt idx="4">
                        <c:v>FIIPSPK</c:v>
                      </c:pt>
                      <c:pt idx="5">
                        <c:v>FIIPGLK</c:v>
                      </c:pt>
                      <c:pt idx="6">
                        <c:v>AAIQALR</c:v>
                      </c:pt>
                      <c:pt idx="7">
                        <c:v>ALVEQGFTVPEIK</c:v>
                      </c:pt>
                      <c:pt idx="8">
                        <c:v>TEVIPPLIENR</c:v>
                      </c:pt>
                      <c:pt idx="9">
                        <c:v>EFQVPTFTIPK</c:v>
                      </c:pt>
                      <c:pt idx="10">
                        <c:v>AQIPILR</c:v>
                      </c:pt>
                      <c:pt idx="11">
                        <c:v>LIVAMSSWLQK</c:v>
                      </c:pt>
                      <c:pt idx="12">
                        <c:v>SLWDFLK</c:v>
                      </c:pt>
                      <c:pt idx="13">
                        <c:v>SVSLPSLDPASAK</c:v>
                      </c:pt>
                      <c:pt idx="14">
                        <c:v>ALVDTLK</c:v>
                      </c:pt>
                      <c:pt idx="15">
                        <c:v>LAIPEGK</c:v>
                      </c:pt>
                      <c:pt idx="16">
                        <c:v>LSLPDFK</c:v>
                      </c:pt>
                      <c:pt idx="17">
                        <c:v>LSNVLQQVK</c:v>
                      </c:pt>
                      <c:pt idx="18">
                        <c:v>QGFFPDSVNK</c:v>
                      </c:pt>
                      <c:pt idx="19">
                        <c:v>DNVFDGLVR</c:v>
                      </c:pt>
                      <c:pt idx="20">
                        <c:v>NIILPVYDK</c:v>
                      </c:pt>
                      <c:pt idx="21">
                        <c:v>GFEPTLEALFGK</c:v>
                      </c:pt>
                      <c:pt idx="22">
                        <c:v>NNALDFVTK</c:v>
                      </c:pt>
                      <c:pt idx="23">
                        <c:v>FLDSNIK</c:v>
                      </c:pt>
                      <c:pt idx="24">
                        <c:v>LDVTTSIGR</c:v>
                      </c:pt>
                      <c:pt idx="25">
                        <c:v>ATFQTPDFIVPLTDLR</c:v>
                      </c:pt>
                      <c:pt idx="26">
                        <c:v>IPSVQINFK</c:v>
                      </c:pt>
                      <c:pt idx="27">
                        <c:v>EVGTVLSQVYSK</c:v>
                      </c:pt>
                      <c:pt idx="28">
                        <c:v>QTIIVVLENVQR</c:v>
                      </c:pt>
                      <c:pt idx="29">
                        <c:v>INPLALK</c:v>
                      </c:pt>
                      <c:pt idx="30">
                        <c:v>EIFNMAR</c:v>
                      </c:pt>
                      <c:pt idx="31">
                        <c:v>GIISALLVPPETEEAK</c:v>
                      </c:pt>
                      <c:pt idx="32">
                        <c:v>TSSFALNLPTLPEVK</c:v>
                      </c:pt>
                      <c:pt idx="33">
                        <c:v>QIDDIDVR</c:v>
                      </c:pt>
                      <c:pt idx="34">
                        <c:v>FVTQAEGAK</c:v>
                      </c:pt>
                      <c:pt idx="35">
                        <c:v>IGVELTGR</c:v>
                      </c:pt>
                      <c:pt idx="36">
                        <c:v>LLLMGAR</c:v>
                      </c:pt>
                      <c:pt idx="37">
                        <c:v>IDDIWNLEVK</c:v>
                      </c:pt>
                      <c:pt idx="38">
                        <c:v>FPEVDVLTK</c:v>
                      </c:pt>
                      <c:pt idx="39">
                        <c:v>VLLDQLGTTISFER</c:v>
                      </c:pt>
                      <c:pt idx="40">
                        <c:v>GVISIPR</c:v>
                      </c:pt>
                      <c:pt idx="41">
                        <c:v>GMALFGEGK</c:v>
                      </c:pt>
                      <c:pt idx="42">
                        <c:v>LATALSLSNK</c:v>
                      </c:pt>
                      <c:pt idx="43">
                        <c:v>ATGVLYDYVNK</c:v>
                      </c:pt>
                      <c:pt idx="44">
                        <c:v>MGLAFESTK</c:v>
                      </c:pt>
                      <c:pt idx="45">
                        <c:v>EVYGFNPEGK</c:v>
                      </c:pt>
                      <c:pt idx="46">
                        <c:v>YGMVAQVTQTLK</c:v>
                      </c:pt>
                      <c:pt idx="47">
                        <c:v>VIGNMGQTMEQLTPELK</c:v>
                      </c:pt>
                      <c:pt idx="48">
                        <c:v>HINIDQFVR</c:v>
                      </c:pt>
                      <c:pt idx="49">
                        <c:v>ESQLPTVMDFR</c:v>
                      </c:pt>
                      <c:pt idx="50">
                        <c:v>ENFAGEATLQR</c:v>
                      </c:pt>
                      <c:pt idx="51">
                        <c:v>IEGNLIFDPNNYLPK</c:v>
                      </c:pt>
                      <c:pt idx="52">
                        <c:v>SVGFHLPSR</c:v>
                      </c:pt>
                      <c:pt idx="53">
                        <c:v>IAELSATAQEIIK</c:v>
                      </c:pt>
                      <c:pt idx="54">
                        <c:v>SVSDGIAALDLNAVANK</c:v>
                      </c:pt>
                      <c:pt idx="55">
                        <c:v>SPAFTDLHLR</c:v>
                      </c:pt>
                      <c:pt idx="56">
                        <c:v>QSFDLSVK</c:v>
                      </c:pt>
                      <c:pt idx="57">
                        <c:v>IVQILPWEQNEQVK</c:v>
                      </c:pt>
                      <c:pt idx="58">
                        <c:v>DLGQCDR</c:v>
                      </c:pt>
                      <c:pt idx="59">
                        <c:v>LTLDIQNK</c:v>
                      </c:pt>
                      <c:pt idx="60">
                        <c:v>VELEVPQLCSFILK</c:v>
                      </c:pt>
                      <c:pt idx="61">
                        <c:v>TPALHFK</c:v>
                      </c:pt>
                      <c:pt idx="62">
                        <c:v>SHDELPR</c:v>
                      </c:pt>
                      <c:pt idx="63">
                        <c:v>VSALLTPAEQTGTWK</c:v>
                      </c:pt>
                      <c:pt idx="64">
                        <c:v>LIDVISMYR</c:v>
                      </c:pt>
                      <c:pt idx="65">
                        <c:v>LDFSSQADLR</c:v>
                      </c:pt>
                      <c:pt idx="66">
                        <c:v>NSEEFAAAMSR</c:v>
                      </c:pt>
                      <c:pt idx="67">
                        <c:v>IEDGTLASK</c:v>
                      </c:pt>
                      <c:pt idx="68">
                        <c:v>YNALDLTNNGK</c:v>
                      </c:pt>
                      <c:pt idx="69">
                        <c:v>DFSLWEK</c:v>
                      </c:pt>
                      <c:pt idx="70">
                        <c:v>LVELAHQYK</c:v>
                      </c:pt>
                      <c:pt idx="71">
                        <c:v>LTISEQNIQR</c:v>
                      </c:pt>
                      <c:pt idx="72">
                        <c:v>LPYTIITTPPLK</c:v>
                      </c:pt>
                      <c:pt idx="73">
                        <c:v>FQFPGKPGIYTR</c:v>
                      </c:pt>
                      <c:pt idx="74">
                        <c:v>MTSNFPVDLSDYPK</c:v>
                      </c:pt>
                      <c:pt idx="75">
                        <c:v>AVSMPSFSILGSDVR</c:v>
                      </c:pt>
                      <c:pt idx="76">
                        <c:v>VSTAFVYTK</c:v>
                      </c:pt>
                      <c:pt idx="77">
                        <c:v>FSVPAGIVIPSFQALTAR</c:v>
                      </c:pt>
                      <c:pt idx="78">
                        <c:v>TLADLTLLDSPIK</c:v>
                      </c:pt>
                      <c:pt idx="79">
                        <c:v>YENYELTLK</c:v>
                      </c:pt>
                      <c:pt idx="80">
                        <c:v>SEYQADYESLR</c:v>
                      </c:pt>
                      <c:pt idx="81">
                        <c:v>NTLELSNGVIVK</c:v>
                      </c:pt>
                      <c:pt idx="82">
                        <c:v>ITENDIQIALDDAK</c:v>
                      </c:pt>
                      <c:pt idx="83">
                        <c:v>FFGEGTK</c:v>
                      </c:pt>
                      <c:pt idx="84">
                        <c:v>GNVATEISTER</c:v>
                      </c:pt>
                      <c:pt idx="85">
                        <c:v>QSWSVCK</c:v>
                      </c:pt>
                      <c:pt idx="86">
                        <c:v>VQGVEFSHR</c:v>
                      </c:pt>
                      <c:pt idx="87">
                        <c:v>LNGESNLR</c:v>
                      </c:pt>
                      <c:pt idx="88">
                        <c:v>NMEVSVATTTK</c:v>
                      </c:pt>
                      <c:pt idx="89">
                        <c:v>NLTDFAEQYSIQDWAK</c:v>
                      </c:pt>
                      <c:pt idx="90">
                        <c:v>LGNNPVSK</c:v>
                      </c:pt>
                      <c:pt idx="91">
                        <c:v>LFLEETK</c:v>
                      </c:pt>
                      <c:pt idx="92">
                        <c:v>IAIANIIDEIIEK</c:v>
                      </c:pt>
                      <c:pt idx="93">
                        <c:v>EQHLFLPFSYK</c:v>
                      </c:pt>
                      <c:pt idx="94">
                        <c:v>SLHMYANR</c:v>
                      </c:pt>
                      <c:pt idx="95">
                        <c:v>VPQTDMTFR</c:v>
                      </c:pt>
                      <c:pt idx="96">
                        <c:v>SPSQADINK</c:v>
                      </c:pt>
                      <c:pt idx="97">
                        <c:v>TTLTAFGFASADLIEIGLEGK</c:v>
                      </c:pt>
                      <c:pt idx="98">
                        <c:v>IGQDGISTSATTNLK</c:v>
                      </c:pt>
                      <c:pt idx="99">
                        <c:v>VHELIER</c:v>
                      </c:pt>
                      <c:pt idx="100">
                        <c:v>LHVAGNLK</c:v>
                      </c:pt>
                      <c:pt idx="101">
                        <c:v>SEILAHWSPAK</c:v>
                      </c:pt>
                      <c:pt idx="102">
                        <c:v>LDNIYSSDK</c:v>
                      </c:pt>
                      <c:pt idx="103">
                        <c:v>QAEAVLK</c:v>
                      </c:pt>
                      <c:pt idx="104">
                        <c:v>HVAEAICK</c:v>
                      </c:pt>
                      <c:pt idx="105">
                        <c:v>NFATSNK</c:v>
                      </c:pt>
                      <c:pt idx="106">
                        <c:v>NLQNNAEWVYQGAIR</c:v>
                      </c:pt>
                      <c:pt idx="107">
                        <c:v>EELCTMFIR</c:v>
                      </c:pt>
                      <c:pt idx="108">
                        <c:v>NIQEYLSILTDPDGK</c:v>
                      </c:pt>
                      <c:pt idx="109">
                        <c:v>QTEATMTFK</c:v>
                      </c:pt>
                      <c:pt idx="110">
                        <c:v>SQAIATK</c:v>
                      </c:pt>
                      <c:pt idx="111">
                        <c:v>EAQEVFK</c:v>
                      </c:pt>
                      <c:pt idx="112">
                        <c:v>VSSFYAK</c:v>
                      </c:pt>
                      <c:pt idx="113">
                        <c:v>QHIEAIDVR</c:v>
                      </c:pt>
                      <c:pt idx="114">
                        <c:v>TLQGIPQMIGEVIR</c:v>
                      </c:pt>
                      <c:pt idx="115">
                        <c:v>IISDYHQQFR</c:v>
                      </c:pt>
                      <c:pt idx="116">
                        <c:v>LVGFIDDAVK</c:v>
                      </c:pt>
                      <c:pt idx="117">
                        <c:v>LLSGGNTLHLVSTTK</c:v>
                      </c:pt>
                      <c:pt idx="118">
                        <c:v>CVQSTKPSLMIQK</c:v>
                      </c:pt>
                      <c:pt idx="119">
                        <c:v>IYSLWEHSTK</c:v>
                      </c:pt>
                      <c:pt idx="120">
                        <c:v>SISAALEHK</c:v>
                      </c:pt>
                      <c:pt idx="121">
                        <c:v>SNTVASLHTEK</c:v>
                      </c:pt>
                      <c:pt idx="122">
                        <c:v>SGSSTASWIQNVDTK</c:v>
                      </c:pt>
                      <c:pt idx="123">
                        <c:v>VLVDHFGYTK</c:v>
                      </c:pt>
                      <c:pt idx="124">
                        <c:v>VSQEGLK</c:v>
                      </c:pt>
                      <c:pt idx="125">
                        <c:v>VTQEFHMK</c:v>
                      </c:pt>
                      <c:pt idx="126">
                        <c:v>GAYQNNEIK</c:v>
                      </c:pt>
                      <c:pt idx="127">
                        <c:v>AHLDIAGSLEGHLR</c:v>
                      </c:pt>
                      <c:pt idx="128">
                        <c:v>YEVDQQIQVLMDK</c:v>
                      </c:pt>
                      <c:pt idx="129">
                        <c:v>AEPLAFTFSHDYK</c:v>
                      </c:pt>
                      <c:pt idx="130">
                        <c:v>LQDFSDQLSDYYEK</c:v>
                      </c:pt>
                      <c:pt idx="131">
                        <c:v>YEDGTLSLTSTSDLQSGIIK</c:v>
                      </c:pt>
                      <c:pt idx="132">
                        <c:v>SKPTVSSSMEFK</c:v>
                      </c:pt>
                      <c:pt idx="133">
                        <c:v>YHWEHTGLTLR</c:v>
                      </c:pt>
                      <c:pt idx="134">
                        <c:v>GTYGLSCQR</c:v>
                      </c:pt>
                      <c:pt idx="135">
                        <c:v>ESDEETQIK</c:v>
                      </c:pt>
                      <c:pt idx="136">
                        <c:v>GSTSHHLVSR</c:v>
                      </c:pt>
                      <c:pt idx="137">
                        <c:v>VNWEEEAASGLLTSLK</c:v>
                      </c:pt>
                      <c:pt idx="138">
                        <c:v>LSLESLTSYFSIESSTK</c:v>
                      </c:pt>
                      <c:pt idx="139">
                        <c:v>TILGTMPAFEVSLQALQK</c:v>
                      </c:pt>
                      <c:pt idx="140">
                        <c:v>LPQQANDYLNSFNWER</c:v>
                      </c:pt>
                      <c:pt idx="141">
                        <c:v>TFIEDVNK</c:v>
                      </c:pt>
                      <c:pt idx="142">
                        <c:v>VNQNLVYESGSLNFSK</c:v>
                      </c:pt>
                      <c:pt idx="143">
                        <c:v>HIYAISSAALSASYK</c:v>
                      </c:pt>
                      <c:pt idx="144">
                        <c:v>AALTELSLGSAYQAMILGVDSK</c:v>
                      </c:pt>
                      <c:pt idx="145">
                        <c:v>AGHIAWTSSGK</c:v>
                      </c:pt>
                      <c:pt idx="146">
                        <c:v>TSQCTLK</c:v>
                      </c:pt>
                      <c:pt idx="147">
                        <c:v>INNQLTLDSNTK</c:v>
                      </c:pt>
                      <c:pt idx="148">
                        <c:v>ATVAVYLESLQDTK</c:v>
                      </c:pt>
                      <c:pt idx="149">
                        <c:v>YTYNYEAESSSGVPGTADSR</c:v>
                      </c:pt>
                      <c:pt idx="150">
                        <c:v>DAVEKPQEFTIVAFVK</c:v>
                      </c:pt>
                      <c:pt idx="151">
                        <c:v>ETLEDTR</c:v>
                      </c:pt>
                      <c:pt idx="152">
                        <c:v>HIQNIDIQHLAGK</c:v>
                      </c:pt>
                      <c:pt idx="153">
                        <c:v>ILGEELGFASLHDLQLLGK</c:v>
                      </c:pt>
                      <c:pt idx="154">
                        <c:v>MYQMDIQQELQR</c:v>
                      </c:pt>
                      <c:pt idx="155">
                        <c:v>AASGTTGTYQEWK</c:v>
                      </c:pt>
                      <c:pt idx="156">
                        <c:v>DSYDLHDLK</c:v>
                      </c:pt>
                      <c:pt idx="157">
                        <c:v>LALWGEHTGQLYSK</c:v>
                      </c:pt>
                      <c:pt idx="158">
                        <c:v>ATLYALSHAVNNYHK</c:v>
                      </c:pt>
                      <c:pt idx="159">
                        <c:v>HFVINLIGDFEVAEK</c:v>
                      </c:pt>
                      <c:pt idx="160">
                        <c:v>TQFNNNEYSQDLDAYNTK</c:v>
                      </c:pt>
                      <c:pt idx="161">
                        <c:v>QVFLYPEK</c:v>
                      </c:pt>
                      <c:pt idx="162">
                        <c:v>SLDEHYHIR</c:v>
                      </c:pt>
                      <c:pt idx="163">
                        <c:v>LNGEIQALELPQK</c:v>
                      </c:pt>
                      <c:pt idx="164">
                        <c:v>LQSTTVMNPYMK</c:v>
                      </c:pt>
                      <c:pt idx="165">
                        <c:v>LAPGELTIIL</c:v>
                      </c:pt>
                      <c:pt idx="166">
                        <c:v>LNELSFK</c:v>
                      </c:pt>
                      <c:pt idx="167">
                        <c:v>EYSGTIASEANTYLNSK</c:v>
                      </c:pt>
                      <c:pt idx="168">
                        <c:v>VPLLLSEPINIIDALEMR</c:v>
                      </c:pt>
                      <c:pt idx="169">
                        <c:v>TEHGSEMLFFGNAIEGK</c:v>
                      </c:pt>
                      <c:pt idx="170">
                        <c:v>NTFTLSYDGSLR</c:v>
                      </c:pt>
                      <c:pt idx="171">
                        <c:v>ITEVALMGHLSCDTK</c:v>
                      </c:pt>
                      <c:pt idx="172">
                        <c:v>SFDYHQFVDETNDK</c:v>
                      </c:pt>
                      <c:pt idx="173">
                        <c:v>ENLCLNLHK</c:v>
                      </c:pt>
                      <c:pt idx="174">
                        <c:v>NLLVALK</c:v>
                      </c:pt>
                      <c:pt idx="175">
                        <c:v>QTVNLQLQPYSLVTTLNSDLK</c:v>
                      </c:pt>
                      <c:pt idx="176">
                        <c:v>FDHTNSLNIAGLSLDFSSK</c:v>
                      </c:pt>
                      <c:pt idx="177">
                        <c:v>IADFELPTIIVPEQTIEIPSIK</c:v>
                      </c:pt>
                      <c:pt idx="178">
                        <c:v>EEYFDPSIVGWTVK</c:v>
                      </c:pt>
                      <c:pt idx="179">
                        <c:v>ASGSLPYTQTLQDHLNSLK</c:v>
                      </c:pt>
                      <c:pt idx="180">
                        <c:v>LLLQMDSSATAYGSTVSK</c:v>
                      </c:pt>
                      <c:pt idx="181">
                        <c:v>CSLLVLENELNAELGLSGASMK</c:v>
                      </c:pt>
                      <c:pt idx="182">
                        <c:v>YYELEEK</c:v>
                      </c:pt>
                      <c:pt idx="183">
                        <c:v>LEVLNFDFQANAQLSNPK</c:v>
                      </c:pt>
                      <c:pt idx="184">
                        <c:v>WNFYYSPQSSPDK</c:v>
                      </c:pt>
                      <c:pt idx="185">
                        <c:v>DEPTYILNIK</c:v>
                      </c:pt>
                      <c:pt idx="186">
                        <c:v>LSQLQTYMIQFDQYIK</c:v>
                      </c:pt>
                      <c:pt idx="187">
                        <c:v>IHSGSFQSQVELSNDQEK</c:v>
                      </c:pt>
                      <c:pt idx="188">
                        <c:v>TIHDLHLFIENIDFNK</c:v>
                      </c:pt>
                      <c:pt idx="189">
                        <c:v>FLDMLIK</c:v>
                      </c:pt>
                      <c:pt idx="190">
                        <c:v>AQNLYQELLTQEGQASFQGLK</c:v>
                      </c:pt>
                      <c:pt idx="191">
                        <c:v>VEDIPLAR</c:v>
                      </c:pt>
                      <c:pt idx="192">
                        <c:v>ALYWVNGQVPDGVSK</c:v>
                      </c:pt>
                      <c:pt idx="193">
                        <c:v>NPNGYSFSIPVK</c:v>
                      </c:pt>
                      <c:pt idx="194">
                        <c:v>AEEEMLENVSLVCPK</c:v>
                      </c:pt>
                      <c:pt idx="195">
                        <c:v>FNSSYLQGTNQITGR</c:v>
                      </c:pt>
                      <c:pt idx="196">
                        <c:v>FVEGSHNSTVSLTTK</c:v>
                      </c:pt>
                      <c:pt idx="197">
                        <c:v>IEFEWNTGTNVDTK</c:v>
                      </c:pt>
                      <c:pt idx="198">
                        <c:v>LSNDMMGSYAEMK</c:v>
                      </c:pt>
                      <c:pt idx="199">
                        <c:v>DQEVLLQTFLDDASPGDK</c:v>
                      </c:pt>
                      <c:pt idx="200">
                        <c:v>INDILEHVK</c:v>
                      </c:pt>
                      <c:pt idx="201">
                        <c:v>YDFNSSMLYSTAK</c:v>
                      </c:pt>
                      <c:pt idx="202">
                        <c:v>SVMAPFTMTIDAHTNGNGK</c:v>
                      </c:pt>
                      <c:pt idx="203">
                        <c:v>YEGLQEWEGK</c:v>
                      </c:pt>
                      <c:pt idx="204">
                        <c:v>HEQDMVNGIMLSVEK</c:v>
                      </c:pt>
                      <c:pt idx="205">
                        <c:v>DFSAEYEEDGK</c:v>
                      </c:pt>
                      <c:pt idx="206">
                        <c:v>ADSVVDLLSYNVQGSGETTYDHK</c:v>
                      </c:pt>
                      <c:pt idx="207">
                        <c:v>FEVDSPVYNATWSASLK</c:v>
                      </c:pt>
                      <c:pt idx="208">
                        <c:v>LEIQSQVDSQHVGHSVLTAK</c:v>
                      </c:pt>
                      <c:pt idx="209">
                        <c:v>MDMTFSK</c:v>
                      </c:pt>
                      <c:pt idx="210">
                        <c:v>VPSYTLILPSLELPVLHVPR</c:v>
                      </c:pt>
                      <c:pt idx="211">
                        <c:v>NHLQLEGLFFTNGEHTSK</c:v>
                      </c:pt>
                      <c:pt idx="212">
                        <c:v>GMTRPLSTLISSSQSCQYTLDAK</c:v>
                      </c:pt>
                      <c:pt idx="213">
                        <c:v>LELELRPTGEIEQYSVSATYELQR</c:v>
                      </c:pt>
                      <c:pt idx="214">
                        <c:v>HDAHLNGK</c:v>
                      </c:pt>
                      <c:pt idx="215">
                        <c:v>QELNGNTK</c:v>
                      </c:pt>
                      <c:pt idx="216">
                        <c:v>HLIDSLIDFLNFPR</c:v>
                      </c:pt>
                      <c:pt idx="217">
                        <c:v>VAWHYDEEK</c:v>
                      </c:pt>
                      <c:pt idx="218">
                        <c:v>NSLFFSAQPFEITASTNNEGNLK</c:v>
                      </c:pt>
                      <c:pt idx="219">
                        <c:v>TIDQMLNSELQWPVPDIYLR</c:v>
                      </c:pt>
                      <c:pt idx="220">
                        <c:v>NLQDLLQFIFQLIEDNIK</c:v>
                      </c:pt>
                      <c:pt idx="221">
                        <c:v>NQDVHSINLPFFETLQEYFER</c:v>
                      </c:pt>
                      <c:pt idx="222">
                        <c:v>EFNLQNMGLPDFHIPENLFLK</c:v>
                      </c:pt>
                      <c:pt idx="223">
                        <c:v>HSITNPLAVLCEFISQSIK</c:v>
                      </c:pt>
                      <c:pt idx="224">
                        <c:v>SGVQMNTNFFHESGLEAHVALK</c:v>
                      </c:pt>
                      <c:pt idx="225">
                        <c:v>NFVASHIANILNSEELDIQDLK</c:v>
                      </c:pt>
                      <c:pt idx="226">
                        <c:v>FSTPEFTILNTFHIPSFTIDFVEMK</c:v>
                      </c:pt>
                      <c:pt idx="227">
                        <c:v>VNDESTEGK</c:v>
                      </c:pt>
                      <c:pt idx="228">
                        <c:v>GLLIFDASSSWGPQMSASVHLDSK</c:v>
                      </c:pt>
                      <c:pt idx="229">
                        <c:v>ITLIINWLQEALSSASLAHMK</c:v>
                      </c:pt>
                      <c:pt idx="230">
                        <c:v>QVLFLDTVYGNCSTHFTVK</c:v>
                      </c:pt>
                      <c:pt idx="231">
                        <c:v>YLSLVGQVYSTLVTYISDWWTLAAK</c:v>
                      </c:pt>
                      <c:pt idx="232">
                        <c:v>FFSLLSGSLNSHGLELNADILGTDK</c:v>
                      </c:pt>
                      <c:pt idx="233">
                        <c:v>LIDLSIQNYHTFLIYITELLK</c:v>
                      </c:pt>
                      <c:pt idx="234">
                        <c:v>INSGAHK</c:v>
                      </c:pt>
                      <c:pt idx="235">
                        <c:v>IDFLNNYALFLSPSAQQASWQVSAR</c:v>
                      </c:pt>
                      <c:pt idx="236">
                        <c:v>QSMTLSSEVQIPDFDVDLGTILR</c:v>
                      </c:pt>
                      <c:pt idx="237">
                        <c:v>ELCTISHIFIPAMGNITYDFSFK</c:v>
                      </c:pt>
                      <c:pt idx="238">
                        <c:v>VHNGSEILFSYFQDLVITLPFELR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C92-634C-AF91-ADD0D4974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64080448"/>
        <c:axId val="164081008"/>
      </c:barChart>
      <c:barChart>
        <c:barDir val="col"/>
        <c:grouping val="clustered"/>
        <c:varyColors val="0"/>
        <c:ser>
          <c:idx val="1"/>
          <c:order val="1"/>
          <c:spPr>
            <a:solidFill>
              <a:srgbClr val="7030A0"/>
            </a:solidFill>
            <a:ln w="10795">
              <a:solidFill>
                <a:srgbClr val="7030A0"/>
              </a:solidFill>
            </a:ln>
            <a:effectLst/>
          </c:spPr>
          <c:invertIfNegative val="0"/>
          <c:val>
            <c:numRef>
              <c:f>Data!$L$2:$L$240</c:f>
              <c:numCache>
                <c:formatCode>General</c:formatCode>
                <c:ptCount val="239"/>
                <c:pt idx="7">
                  <c:v>7</c:v>
                </c:pt>
                <c:pt idx="21">
                  <c:v>5</c:v>
                </c:pt>
                <c:pt idx="24">
                  <c:v>2</c:v>
                </c:pt>
                <c:pt idx="25">
                  <c:v>4</c:v>
                </c:pt>
                <c:pt idx="32">
                  <c:v>5</c:v>
                </c:pt>
                <c:pt idx="33">
                  <c:v>4</c:v>
                </c:pt>
                <c:pt idx="35">
                  <c:v>7</c:v>
                </c:pt>
                <c:pt idx="38">
                  <c:v>3</c:v>
                </c:pt>
                <c:pt idx="47">
                  <c:v>2</c:v>
                </c:pt>
                <c:pt idx="51">
                  <c:v>8</c:v>
                </c:pt>
                <c:pt idx="53">
                  <c:v>2</c:v>
                </c:pt>
                <c:pt idx="55">
                  <c:v>7</c:v>
                </c:pt>
                <c:pt idx="61">
                  <c:v>5</c:v>
                </c:pt>
                <c:pt idx="63">
                  <c:v>5</c:v>
                </c:pt>
                <c:pt idx="66">
                  <c:v>1</c:v>
                </c:pt>
                <c:pt idx="68">
                  <c:v>2</c:v>
                </c:pt>
                <c:pt idx="71">
                  <c:v>7</c:v>
                </c:pt>
                <c:pt idx="86">
                  <c:v>7</c:v>
                </c:pt>
                <c:pt idx="89">
                  <c:v>4</c:v>
                </c:pt>
                <c:pt idx="96">
                  <c:v>4</c:v>
                </c:pt>
                <c:pt idx="100">
                  <c:v>6</c:v>
                </c:pt>
                <c:pt idx="102">
                  <c:v>3</c:v>
                </c:pt>
                <c:pt idx="114">
                  <c:v>2</c:v>
                </c:pt>
                <c:pt idx="137">
                  <c:v>2</c:v>
                </c:pt>
                <c:pt idx="139">
                  <c:v>6</c:v>
                </c:pt>
                <c:pt idx="153">
                  <c:v>3</c:v>
                </c:pt>
                <c:pt idx="155">
                  <c:v>1</c:v>
                </c:pt>
                <c:pt idx="158">
                  <c:v>3</c:v>
                </c:pt>
                <c:pt idx="160">
                  <c:v>2</c:v>
                </c:pt>
                <c:pt idx="161">
                  <c:v>1</c:v>
                </c:pt>
                <c:pt idx="177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# of +2 charge state spectra in 12 independent DDA runs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Data!$J$2:$J$240</c15:sqref>
                        </c15:formulaRef>
                      </c:ext>
                    </c:extLst>
                    <c:strCache>
                      <c:ptCount val="239"/>
                      <c:pt idx="0">
                        <c:v>TGISPLALIK</c:v>
                      </c:pt>
                      <c:pt idx="1">
                        <c:v>LAAYLMLMR</c:v>
                      </c:pt>
                      <c:pt idx="2">
                        <c:v>IEIPLPFGGK</c:v>
                      </c:pt>
                      <c:pt idx="3">
                        <c:v>ITLPDFR</c:v>
                      </c:pt>
                      <c:pt idx="4">
                        <c:v>FIIPSPK</c:v>
                      </c:pt>
                      <c:pt idx="5">
                        <c:v>FIIPGLK</c:v>
                      </c:pt>
                      <c:pt idx="6">
                        <c:v>AAIQALR</c:v>
                      </c:pt>
                      <c:pt idx="7">
                        <c:v>ALVEQGFTVPEIK</c:v>
                      </c:pt>
                      <c:pt idx="8">
                        <c:v>TEVIPPLIENR</c:v>
                      </c:pt>
                      <c:pt idx="9">
                        <c:v>EFQVPTFTIPK</c:v>
                      </c:pt>
                      <c:pt idx="10">
                        <c:v>AQIPILR</c:v>
                      </c:pt>
                      <c:pt idx="11">
                        <c:v>LIVAMSSWLQK</c:v>
                      </c:pt>
                      <c:pt idx="12">
                        <c:v>SLWDFLK</c:v>
                      </c:pt>
                      <c:pt idx="13">
                        <c:v>SVSLPSLDPASAK</c:v>
                      </c:pt>
                      <c:pt idx="14">
                        <c:v>ALVDTLK</c:v>
                      </c:pt>
                      <c:pt idx="15">
                        <c:v>LAIPEGK</c:v>
                      </c:pt>
                      <c:pt idx="16">
                        <c:v>LSLPDFK</c:v>
                      </c:pt>
                      <c:pt idx="17">
                        <c:v>LSNVLQQVK</c:v>
                      </c:pt>
                      <c:pt idx="18">
                        <c:v>QGFFPDSVNK</c:v>
                      </c:pt>
                      <c:pt idx="19">
                        <c:v>DNVFDGLVR</c:v>
                      </c:pt>
                      <c:pt idx="20">
                        <c:v>NIILPVYDK</c:v>
                      </c:pt>
                      <c:pt idx="21">
                        <c:v>GFEPTLEALFGK</c:v>
                      </c:pt>
                      <c:pt idx="22">
                        <c:v>NNALDFVTK</c:v>
                      </c:pt>
                      <c:pt idx="23">
                        <c:v>FLDSNIK</c:v>
                      </c:pt>
                      <c:pt idx="24">
                        <c:v>LDVTTSIGR</c:v>
                      </c:pt>
                      <c:pt idx="25">
                        <c:v>ATFQTPDFIVPLTDLR</c:v>
                      </c:pt>
                      <c:pt idx="26">
                        <c:v>IPSVQINFK</c:v>
                      </c:pt>
                      <c:pt idx="27">
                        <c:v>EVGTVLSQVYSK</c:v>
                      </c:pt>
                      <c:pt idx="28">
                        <c:v>QTIIVVLENVQR</c:v>
                      </c:pt>
                      <c:pt idx="29">
                        <c:v>INPLALK</c:v>
                      </c:pt>
                      <c:pt idx="30">
                        <c:v>EIFNMAR</c:v>
                      </c:pt>
                      <c:pt idx="31">
                        <c:v>GIISALLVPPETEEAK</c:v>
                      </c:pt>
                      <c:pt idx="32">
                        <c:v>TSSFALNLPTLPEVK</c:v>
                      </c:pt>
                      <c:pt idx="33">
                        <c:v>QIDDIDVR</c:v>
                      </c:pt>
                      <c:pt idx="34">
                        <c:v>FVTQAEGAK</c:v>
                      </c:pt>
                      <c:pt idx="35">
                        <c:v>IGVELTGR</c:v>
                      </c:pt>
                      <c:pt idx="36">
                        <c:v>LLLMGAR</c:v>
                      </c:pt>
                      <c:pt idx="37">
                        <c:v>IDDIWNLEVK</c:v>
                      </c:pt>
                      <c:pt idx="38">
                        <c:v>FPEVDVLTK</c:v>
                      </c:pt>
                      <c:pt idx="39">
                        <c:v>VLLDQLGTTISFER</c:v>
                      </c:pt>
                      <c:pt idx="40">
                        <c:v>GVISIPR</c:v>
                      </c:pt>
                      <c:pt idx="41">
                        <c:v>GMALFGEGK</c:v>
                      </c:pt>
                      <c:pt idx="42">
                        <c:v>LATALSLSNK</c:v>
                      </c:pt>
                      <c:pt idx="43">
                        <c:v>ATGVLYDYVNK</c:v>
                      </c:pt>
                      <c:pt idx="44">
                        <c:v>MGLAFESTK</c:v>
                      </c:pt>
                      <c:pt idx="45">
                        <c:v>EVYGFNPEGK</c:v>
                      </c:pt>
                      <c:pt idx="46">
                        <c:v>YGMVAQVTQTLK</c:v>
                      </c:pt>
                      <c:pt idx="47">
                        <c:v>VIGNMGQTMEQLTPELK</c:v>
                      </c:pt>
                      <c:pt idx="48">
                        <c:v>HINIDQFVR</c:v>
                      </c:pt>
                      <c:pt idx="49">
                        <c:v>ESQLPTVMDFR</c:v>
                      </c:pt>
                      <c:pt idx="50">
                        <c:v>ENFAGEATLQR</c:v>
                      </c:pt>
                      <c:pt idx="51">
                        <c:v>IEGNLIFDPNNYLPK</c:v>
                      </c:pt>
                      <c:pt idx="52">
                        <c:v>SVGFHLPSR</c:v>
                      </c:pt>
                      <c:pt idx="53">
                        <c:v>IAELSATAQEIIK</c:v>
                      </c:pt>
                      <c:pt idx="54">
                        <c:v>SVSDGIAALDLNAVANK</c:v>
                      </c:pt>
                      <c:pt idx="55">
                        <c:v>SPAFTDLHLR</c:v>
                      </c:pt>
                      <c:pt idx="56">
                        <c:v>QSFDLSVK</c:v>
                      </c:pt>
                      <c:pt idx="57">
                        <c:v>IVQILPWEQNEQVK</c:v>
                      </c:pt>
                      <c:pt idx="58">
                        <c:v>DLGQCDR</c:v>
                      </c:pt>
                      <c:pt idx="59">
                        <c:v>LTLDIQNK</c:v>
                      </c:pt>
                      <c:pt idx="60">
                        <c:v>VELEVPQLCSFILK</c:v>
                      </c:pt>
                      <c:pt idx="61">
                        <c:v>TPALHFK</c:v>
                      </c:pt>
                      <c:pt idx="62">
                        <c:v>SHDELPR</c:v>
                      </c:pt>
                      <c:pt idx="63">
                        <c:v>VSALLTPAEQTGTWK</c:v>
                      </c:pt>
                      <c:pt idx="64">
                        <c:v>LIDVISMYR</c:v>
                      </c:pt>
                      <c:pt idx="65">
                        <c:v>LDFSSQADLR</c:v>
                      </c:pt>
                      <c:pt idx="66">
                        <c:v>NSEEFAAAMSR</c:v>
                      </c:pt>
                      <c:pt idx="67">
                        <c:v>IEDGTLASK</c:v>
                      </c:pt>
                      <c:pt idx="68">
                        <c:v>YNALDLTNNGK</c:v>
                      </c:pt>
                      <c:pt idx="69">
                        <c:v>DFSLWEK</c:v>
                      </c:pt>
                      <c:pt idx="70">
                        <c:v>LVELAHQYK</c:v>
                      </c:pt>
                      <c:pt idx="71">
                        <c:v>LTISEQNIQR</c:v>
                      </c:pt>
                      <c:pt idx="72">
                        <c:v>LPYTIITTPPLK</c:v>
                      </c:pt>
                      <c:pt idx="73">
                        <c:v>FQFPGKPGIYTR</c:v>
                      </c:pt>
                      <c:pt idx="74">
                        <c:v>MTSNFPVDLSDYPK</c:v>
                      </c:pt>
                      <c:pt idx="75">
                        <c:v>AVSMPSFSILGSDVR</c:v>
                      </c:pt>
                      <c:pt idx="76">
                        <c:v>VSTAFVYTK</c:v>
                      </c:pt>
                      <c:pt idx="77">
                        <c:v>FSVPAGIVIPSFQALTAR</c:v>
                      </c:pt>
                      <c:pt idx="78">
                        <c:v>TLADLTLLDSPIK</c:v>
                      </c:pt>
                      <c:pt idx="79">
                        <c:v>YENYELTLK</c:v>
                      </c:pt>
                      <c:pt idx="80">
                        <c:v>SEYQADYESLR</c:v>
                      </c:pt>
                      <c:pt idx="81">
                        <c:v>NTLELSNGVIVK</c:v>
                      </c:pt>
                      <c:pt idx="82">
                        <c:v>ITENDIQIALDDAK</c:v>
                      </c:pt>
                      <c:pt idx="83">
                        <c:v>FFGEGTK</c:v>
                      </c:pt>
                      <c:pt idx="84">
                        <c:v>GNVATEISTER</c:v>
                      </c:pt>
                      <c:pt idx="85">
                        <c:v>QSWSVCK</c:v>
                      </c:pt>
                      <c:pt idx="86">
                        <c:v>VQGVEFSHR</c:v>
                      </c:pt>
                      <c:pt idx="87">
                        <c:v>LNGESNLR</c:v>
                      </c:pt>
                      <c:pt idx="88">
                        <c:v>NMEVSVATTTK</c:v>
                      </c:pt>
                      <c:pt idx="89">
                        <c:v>NLTDFAEQYSIQDWAK</c:v>
                      </c:pt>
                      <c:pt idx="90">
                        <c:v>LGNNPVSK</c:v>
                      </c:pt>
                      <c:pt idx="91">
                        <c:v>LFLEETK</c:v>
                      </c:pt>
                      <c:pt idx="92">
                        <c:v>IAIANIIDEIIEK</c:v>
                      </c:pt>
                      <c:pt idx="93">
                        <c:v>EQHLFLPFSYK</c:v>
                      </c:pt>
                      <c:pt idx="94">
                        <c:v>SLHMYANR</c:v>
                      </c:pt>
                      <c:pt idx="95">
                        <c:v>VPQTDMTFR</c:v>
                      </c:pt>
                      <c:pt idx="96">
                        <c:v>SPSQADINK</c:v>
                      </c:pt>
                      <c:pt idx="97">
                        <c:v>TTLTAFGFASADLIEIGLEGK</c:v>
                      </c:pt>
                      <c:pt idx="98">
                        <c:v>IGQDGISTSATTNLK</c:v>
                      </c:pt>
                      <c:pt idx="99">
                        <c:v>VHELIER</c:v>
                      </c:pt>
                      <c:pt idx="100">
                        <c:v>LHVAGNLK</c:v>
                      </c:pt>
                      <c:pt idx="101">
                        <c:v>SEILAHWSPAK</c:v>
                      </c:pt>
                      <c:pt idx="102">
                        <c:v>LDNIYSSDK</c:v>
                      </c:pt>
                      <c:pt idx="103">
                        <c:v>QAEAVLK</c:v>
                      </c:pt>
                      <c:pt idx="104">
                        <c:v>HVAEAICK</c:v>
                      </c:pt>
                      <c:pt idx="105">
                        <c:v>NFATSNK</c:v>
                      </c:pt>
                      <c:pt idx="106">
                        <c:v>NLQNNAEWVYQGAIR</c:v>
                      </c:pt>
                      <c:pt idx="107">
                        <c:v>EELCTMFIR</c:v>
                      </c:pt>
                      <c:pt idx="108">
                        <c:v>NIQEYLSILTDPDGK</c:v>
                      </c:pt>
                      <c:pt idx="109">
                        <c:v>QTEATMTFK</c:v>
                      </c:pt>
                      <c:pt idx="110">
                        <c:v>SQAIATK</c:v>
                      </c:pt>
                      <c:pt idx="111">
                        <c:v>EAQEVFK</c:v>
                      </c:pt>
                      <c:pt idx="112">
                        <c:v>VSSFYAK</c:v>
                      </c:pt>
                      <c:pt idx="113">
                        <c:v>QHIEAIDVR</c:v>
                      </c:pt>
                      <c:pt idx="114">
                        <c:v>TLQGIPQMIGEVIR</c:v>
                      </c:pt>
                      <c:pt idx="115">
                        <c:v>IISDYHQQFR</c:v>
                      </c:pt>
                      <c:pt idx="116">
                        <c:v>LVGFIDDAVK</c:v>
                      </c:pt>
                      <c:pt idx="117">
                        <c:v>LLSGGNTLHLVSTTK</c:v>
                      </c:pt>
                      <c:pt idx="118">
                        <c:v>CVQSTKPSLMIQK</c:v>
                      </c:pt>
                      <c:pt idx="119">
                        <c:v>IYSLWEHSTK</c:v>
                      </c:pt>
                      <c:pt idx="120">
                        <c:v>SISAALEHK</c:v>
                      </c:pt>
                      <c:pt idx="121">
                        <c:v>SNTVASLHTEK</c:v>
                      </c:pt>
                      <c:pt idx="122">
                        <c:v>SGSSTASWIQNVDTK</c:v>
                      </c:pt>
                      <c:pt idx="123">
                        <c:v>VLVDHFGYTK</c:v>
                      </c:pt>
                      <c:pt idx="124">
                        <c:v>VSQEGLK</c:v>
                      </c:pt>
                      <c:pt idx="125">
                        <c:v>VTQEFHMK</c:v>
                      </c:pt>
                      <c:pt idx="126">
                        <c:v>GAYQNNEIK</c:v>
                      </c:pt>
                      <c:pt idx="127">
                        <c:v>AHLDIAGSLEGHLR</c:v>
                      </c:pt>
                      <c:pt idx="128">
                        <c:v>YEVDQQIQVLMDK</c:v>
                      </c:pt>
                      <c:pt idx="129">
                        <c:v>AEPLAFTFSHDYK</c:v>
                      </c:pt>
                      <c:pt idx="130">
                        <c:v>LQDFSDQLSDYYEK</c:v>
                      </c:pt>
                      <c:pt idx="131">
                        <c:v>YEDGTLSLTSTSDLQSGIIK</c:v>
                      </c:pt>
                      <c:pt idx="132">
                        <c:v>SKPTVSSSMEFK</c:v>
                      </c:pt>
                      <c:pt idx="133">
                        <c:v>YHWEHTGLTLR</c:v>
                      </c:pt>
                      <c:pt idx="134">
                        <c:v>GTYGLSCQR</c:v>
                      </c:pt>
                      <c:pt idx="135">
                        <c:v>ESDEETQIK</c:v>
                      </c:pt>
                      <c:pt idx="136">
                        <c:v>GSTSHHLVSR</c:v>
                      </c:pt>
                      <c:pt idx="137">
                        <c:v>VNWEEEAASGLLTSLK</c:v>
                      </c:pt>
                      <c:pt idx="138">
                        <c:v>LSLESLTSYFSIESSTK</c:v>
                      </c:pt>
                      <c:pt idx="139">
                        <c:v>TILGTMPAFEVSLQALQK</c:v>
                      </c:pt>
                      <c:pt idx="140">
                        <c:v>LPQQANDYLNSFNWER</c:v>
                      </c:pt>
                      <c:pt idx="141">
                        <c:v>TFIEDVNK</c:v>
                      </c:pt>
                      <c:pt idx="142">
                        <c:v>VNQNLVYESGSLNFSK</c:v>
                      </c:pt>
                      <c:pt idx="143">
                        <c:v>HIYAISSAALSASYK</c:v>
                      </c:pt>
                      <c:pt idx="144">
                        <c:v>AALTELSLGSAYQAMILGVDSK</c:v>
                      </c:pt>
                      <c:pt idx="145">
                        <c:v>AGHIAWTSSGK</c:v>
                      </c:pt>
                      <c:pt idx="146">
                        <c:v>TSQCTLK</c:v>
                      </c:pt>
                      <c:pt idx="147">
                        <c:v>INNQLTLDSNTK</c:v>
                      </c:pt>
                      <c:pt idx="148">
                        <c:v>ATVAVYLESLQDTK</c:v>
                      </c:pt>
                      <c:pt idx="149">
                        <c:v>YTYNYEAESSSGVPGTADSR</c:v>
                      </c:pt>
                      <c:pt idx="150">
                        <c:v>DAVEKPQEFTIVAFVK</c:v>
                      </c:pt>
                      <c:pt idx="151">
                        <c:v>ETLEDTR</c:v>
                      </c:pt>
                      <c:pt idx="152">
                        <c:v>HIQNIDIQHLAGK</c:v>
                      </c:pt>
                      <c:pt idx="153">
                        <c:v>ILGEELGFASLHDLQLLGK</c:v>
                      </c:pt>
                      <c:pt idx="154">
                        <c:v>MYQMDIQQELQR</c:v>
                      </c:pt>
                      <c:pt idx="155">
                        <c:v>AASGTTGTYQEWK</c:v>
                      </c:pt>
                      <c:pt idx="156">
                        <c:v>DSYDLHDLK</c:v>
                      </c:pt>
                      <c:pt idx="157">
                        <c:v>LALWGEHTGQLYSK</c:v>
                      </c:pt>
                      <c:pt idx="158">
                        <c:v>ATLYALSHAVNNYHK</c:v>
                      </c:pt>
                      <c:pt idx="159">
                        <c:v>HFVINLIGDFEVAEK</c:v>
                      </c:pt>
                      <c:pt idx="160">
                        <c:v>TQFNNNEYSQDLDAYNTK</c:v>
                      </c:pt>
                      <c:pt idx="161">
                        <c:v>QVFLYPEK</c:v>
                      </c:pt>
                      <c:pt idx="162">
                        <c:v>SLDEHYHIR</c:v>
                      </c:pt>
                      <c:pt idx="163">
                        <c:v>LNGEIQALELPQK</c:v>
                      </c:pt>
                      <c:pt idx="164">
                        <c:v>LQSTTVMNPYMK</c:v>
                      </c:pt>
                      <c:pt idx="165">
                        <c:v>LAPGELTIIL</c:v>
                      </c:pt>
                      <c:pt idx="166">
                        <c:v>LNELSFK</c:v>
                      </c:pt>
                      <c:pt idx="167">
                        <c:v>EYSGTIASEANTYLNSK</c:v>
                      </c:pt>
                      <c:pt idx="168">
                        <c:v>VPLLLSEPINIIDALEMR</c:v>
                      </c:pt>
                      <c:pt idx="169">
                        <c:v>TEHGSEMLFFGNAIEGK</c:v>
                      </c:pt>
                      <c:pt idx="170">
                        <c:v>NTFTLSYDGSLR</c:v>
                      </c:pt>
                      <c:pt idx="171">
                        <c:v>ITEVALMGHLSCDTK</c:v>
                      </c:pt>
                      <c:pt idx="172">
                        <c:v>SFDYHQFVDETNDK</c:v>
                      </c:pt>
                      <c:pt idx="173">
                        <c:v>ENLCLNLHK</c:v>
                      </c:pt>
                      <c:pt idx="174">
                        <c:v>NLLVALK</c:v>
                      </c:pt>
                      <c:pt idx="175">
                        <c:v>QTVNLQLQPYSLVTTLNSDLK</c:v>
                      </c:pt>
                      <c:pt idx="176">
                        <c:v>FDHTNSLNIAGLSLDFSSK</c:v>
                      </c:pt>
                      <c:pt idx="177">
                        <c:v>IADFELPTIIVPEQTIEIPSIK</c:v>
                      </c:pt>
                      <c:pt idx="178">
                        <c:v>EEYFDPSIVGWTVK</c:v>
                      </c:pt>
                      <c:pt idx="179">
                        <c:v>ASGSLPYTQTLQDHLNSLK</c:v>
                      </c:pt>
                      <c:pt idx="180">
                        <c:v>LLLQMDSSATAYGSTVSK</c:v>
                      </c:pt>
                      <c:pt idx="181">
                        <c:v>CSLLVLENELNAELGLSGASMK</c:v>
                      </c:pt>
                      <c:pt idx="182">
                        <c:v>YYELEEK</c:v>
                      </c:pt>
                      <c:pt idx="183">
                        <c:v>LEVLNFDFQANAQLSNPK</c:v>
                      </c:pt>
                      <c:pt idx="184">
                        <c:v>WNFYYSPQSSPDK</c:v>
                      </c:pt>
                      <c:pt idx="185">
                        <c:v>DEPTYILNIK</c:v>
                      </c:pt>
                      <c:pt idx="186">
                        <c:v>LSQLQTYMIQFDQYIK</c:v>
                      </c:pt>
                      <c:pt idx="187">
                        <c:v>IHSGSFQSQVELSNDQEK</c:v>
                      </c:pt>
                      <c:pt idx="188">
                        <c:v>TIHDLHLFIENIDFNK</c:v>
                      </c:pt>
                      <c:pt idx="189">
                        <c:v>FLDMLIK</c:v>
                      </c:pt>
                      <c:pt idx="190">
                        <c:v>AQNLYQELLTQEGQASFQGLK</c:v>
                      </c:pt>
                      <c:pt idx="191">
                        <c:v>VEDIPLAR</c:v>
                      </c:pt>
                      <c:pt idx="192">
                        <c:v>ALYWVNGQVPDGVSK</c:v>
                      </c:pt>
                      <c:pt idx="193">
                        <c:v>NPNGYSFSIPVK</c:v>
                      </c:pt>
                      <c:pt idx="194">
                        <c:v>AEEEMLENVSLVCPK</c:v>
                      </c:pt>
                      <c:pt idx="195">
                        <c:v>FNSSYLQGTNQITGR</c:v>
                      </c:pt>
                      <c:pt idx="196">
                        <c:v>FVEGSHNSTVSLTTK</c:v>
                      </c:pt>
                      <c:pt idx="197">
                        <c:v>IEFEWNTGTNVDTK</c:v>
                      </c:pt>
                      <c:pt idx="198">
                        <c:v>LSNDMMGSYAEMK</c:v>
                      </c:pt>
                      <c:pt idx="199">
                        <c:v>DQEVLLQTFLDDASPGDK</c:v>
                      </c:pt>
                      <c:pt idx="200">
                        <c:v>INDILEHVK</c:v>
                      </c:pt>
                      <c:pt idx="201">
                        <c:v>YDFNSSMLYSTAK</c:v>
                      </c:pt>
                      <c:pt idx="202">
                        <c:v>SVMAPFTMTIDAHTNGNGK</c:v>
                      </c:pt>
                      <c:pt idx="203">
                        <c:v>YEGLQEWEGK</c:v>
                      </c:pt>
                      <c:pt idx="204">
                        <c:v>HEQDMVNGIMLSVEK</c:v>
                      </c:pt>
                      <c:pt idx="205">
                        <c:v>DFSAEYEEDGK</c:v>
                      </c:pt>
                      <c:pt idx="206">
                        <c:v>ADSVVDLLSYNVQGSGETTYDHK</c:v>
                      </c:pt>
                      <c:pt idx="207">
                        <c:v>FEVDSPVYNATWSASLK</c:v>
                      </c:pt>
                      <c:pt idx="208">
                        <c:v>LEIQSQVDSQHVGHSVLTAK</c:v>
                      </c:pt>
                      <c:pt idx="209">
                        <c:v>MDMTFSK</c:v>
                      </c:pt>
                      <c:pt idx="210">
                        <c:v>VPSYTLILPSLELPVLHVPR</c:v>
                      </c:pt>
                      <c:pt idx="211">
                        <c:v>NHLQLEGLFFTNGEHTSK</c:v>
                      </c:pt>
                      <c:pt idx="212">
                        <c:v>GMTRPLSTLISSSQSCQYTLDAK</c:v>
                      </c:pt>
                      <c:pt idx="213">
                        <c:v>LELELRPTGEIEQYSVSATYELQR</c:v>
                      </c:pt>
                      <c:pt idx="214">
                        <c:v>HDAHLNGK</c:v>
                      </c:pt>
                      <c:pt idx="215">
                        <c:v>QELNGNTK</c:v>
                      </c:pt>
                      <c:pt idx="216">
                        <c:v>HLIDSLIDFLNFPR</c:v>
                      </c:pt>
                      <c:pt idx="217">
                        <c:v>VAWHYDEEK</c:v>
                      </c:pt>
                      <c:pt idx="218">
                        <c:v>NSLFFSAQPFEITASTNNEGNLK</c:v>
                      </c:pt>
                      <c:pt idx="219">
                        <c:v>TIDQMLNSELQWPVPDIYLR</c:v>
                      </c:pt>
                      <c:pt idx="220">
                        <c:v>NLQDLLQFIFQLIEDNIK</c:v>
                      </c:pt>
                      <c:pt idx="221">
                        <c:v>NQDVHSINLPFFETLQEYFER</c:v>
                      </c:pt>
                      <c:pt idx="222">
                        <c:v>EFNLQNMGLPDFHIPENLFLK</c:v>
                      </c:pt>
                      <c:pt idx="223">
                        <c:v>HSITNPLAVLCEFISQSIK</c:v>
                      </c:pt>
                      <c:pt idx="224">
                        <c:v>SGVQMNTNFFHESGLEAHVALK</c:v>
                      </c:pt>
                      <c:pt idx="225">
                        <c:v>NFVASHIANILNSEELDIQDLK</c:v>
                      </c:pt>
                      <c:pt idx="226">
                        <c:v>FSTPEFTILNTFHIPSFTIDFVEMK</c:v>
                      </c:pt>
                      <c:pt idx="227">
                        <c:v>VNDESTEGK</c:v>
                      </c:pt>
                      <c:pt idx="228">
                        <c:v>GLLIFDASSSWGPQMSASVHLDSK</c:v>
                      </c:pt>
                      <c:pt idx="229">
                        <c:v>ITLIINWLQEALSSASLAHMK</c:v>
                      </c:pt>
                      <c:pt idx="230">
                        <c:v>QVLFLDTVYGNCSTHFTVK</c:v>
                      </c:pt>
                      <c:pt idx="231">
                        <c:v>YLSLVGQVYSTLVTYISDWWTLAAK</c:v>
                      </c:pt>
                      <c:pt idx="232">
                        <c:v>FFSLLSGSLNSHGLELNADILGTDK</c:v>
                      </c:pt>
                      <c:pt idx="233">
                        <c:v>LIDLSIQNYHTFLIYITELLK</c:v>
                      </c:pt>
                      <c:pt idx="234">
                        <c:v>INSGAHK</c:v>
                      </c:pt>
                      <c:pt idx="235">
                        <c:v>IDFLNNYALFLSPSAQQASWQVSAR</c:v>
                      </c:pt>
                      <c:pt idx="236">
                        <c:v>QSMTLSSEVQIPDFDVDLGTILR</c:v>
                      </c:pt>
                      <c:pt idx="237">
                        <c:v>ELCTISHIFIPAMGNITYDFSFK</c:v>
                      </c:pt>
                      <c:pt idx="238">
                        <c:v>VHNGSEILFSYFQDLVITLPFELR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C92-634C-AF91-ADD0D4974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4082128"/>
        <c:axId val="164081568"/>
      </c:barChart>
      <c:catAx>
        <c:axId val="16408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1008"/>
        <c:crosses val="autoZero"/>
        <c:auto val="1"/>
        <c:lblAlgn val="ctr"/>
        <c:lblOffset val="100"/>
        <c:noMultiLvlLbl val="0"/>
      </c:catAx>
      <c:valAx>
        <c:axId val="1640810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FF0000"/>
                    </a:solidFill>
                  </a:rPr>
                  <a:t>SRM Signal Intensity</a:t>
                </a:r>
              </a:p>
            </c:rich>
          </c:tx>
          <c:layout>
            <c:manualLayout>
              <c:xMode val="edge"/>
              <c:yMode val="edge"/>
              <c:x val="0.8547016783878354"/>
              <c:y val="0.219416082851198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0448"/>
        <c:crosses val="autoZero"/>
        <c:crossBetween val="between"/>
      </c:valAx>
      <c:valAx>
        <c:axId val="1640815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rgbClr val="7030A0"/>
                    </a:solidFill>
                  </a:rPr>
                  <a:t>#of Spectra</a:t>
                </a:r>
              </a:p>
            </c:rich>
          </c:tx>
          <c:layout>
            <c:manualLayout>
              <c:xMode val="edge"/>
              <c:yMode val="edge"/>
              <c:x val="0.90802267618494636"/>
              <c:y val="0.29738080746896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2128"/>
        <c:crosses val="max"/>
        <c:crossBetween val="between"/>
      </c:valAx>
      <c:catAx>
        <c:axId val="164082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40815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4566688538932633"/>
          <c:y val="0.11555221045888869"/>
          <c:w val="0.3072686788034133"/>
          <c:h val="0.29870993445907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9A47E-B106-5240-A053-880DF194F06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DC7A7-F422-BA4E-8322-E49362753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0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91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4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5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Solution, use other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Solution, use other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8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01154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BD933-BF99-4293-91A5-120BB53845F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5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8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4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4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00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8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3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3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Need for reagents. Generate at least two verified antibodies towards every human protein.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Large scale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setup for the systematic analysis of all human proteins by affinity based methods.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fld id="{4E5D22BF-62FD-AB4A-8A28-887EAFF6A3F8}" type="slidenum">
              <a:rPr lang="en-US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rPr>
              <a:pPr eaLnBrk="1" hangingPunct="1"/>
              <a:t>41</a:t>
            </a:fld>
            <a:endParaRPr lang="en-US" dirty="0">
              <a:solidFill>
                <a:srgbClr val="3F3F3F"/>
              </a:solidFill>
              <a:latin typeface="Palatino" charset="0"/>
              <a:ea typeface="ヒラギノ角ゴ Pro W3" charset="0"/>
              <a:cs typeface="ヒラギノ角ゴ Pro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8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23584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to utilize the resource.</a:t>
            </a:r>
          </a:p>
          <a:p>
            <a:pPr marL="0" indent="0">
              <a:buFontTx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Antibodies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mainly used for IHC, IF and published onto the atlas.</a:t>
            </a:r>
          </a:p>
          <a:p>
            <a:pPr marL="0" indent="0">
              <a:buFontTx/>
              <a:buNone/>
            </a:pP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Other applications other possible, and if we look at an IHC microscope image..</a:t>
            </a:r>
          </a:p>
          <a:p>
            <a:pPr marL="0" indent="0">
              <a:buFontTx/>
              <a:buNone/>
            </a:pPr>
            <a:endParaRPr lang="en-US" baseline="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So if we have a closer look at the recombinant proteins used for immunization..</a:t>
            </a: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1pPr>
            <a:lvl2pPr marL="37931725" indent="-37474525"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2pPr>
            <a:lvl3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3pPr>
            <a:lvl4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4pPr>
            <a:lvl5pPr eaLnBrk="0" hangingPunct="0"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3F3F3F"/>
                </a:solidFill>
                <a:latin typeface="Palatino" charset="0"/>
                <a:ea typeface="ヒラギノ角ゴ Pro W3" charset="0"/>
                <a:cs typeface="ヒラギノ角ゴ Pro W3" charset="0"/>
                <a:sym typeface="Palatino" charset="0"/>
              </a:defRPr>
            </a:lvl9pPr>
          </a:lstStyle>
          <a:p>
            <a:pPr eaLnBrk="1" hangingPunct="1"/>
            <a:fld id="{8971B9F0-85F6-2446-BFAC-7615FA647EEA}" type="slidenum">
              <a:rPr lang="en-US" sz="1200"/>
              <a:pPr eaLnBrk="1" hangingPunct="1"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0757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5 years of </a:t>
            </a:r>
            <a:r>
              <a:rPr lang="en-US" dirty="0" err="1"/>
              <a:t>graudate</a:t>
            </a:r>
            <a:r>
              <a:rPr lang="en-US" dirty="0"/>
              <a:t> studies summarized in one workflow-slide.</a:t>
            </a:r>
          </a:p>
          <a:p>
            <a:endParaRPr lang="en-US" dirty="0"/>
          </a:p>
          <a:p>
            <a:r>
              <a:rPr lang="en-US" dirty="0"/>
              <a:t> Proteotypic peptide</a:t>
            </a:r>
          </a:p>
          <a:p>
            <a:pPr lvl="1"/>
            <a:r>
              <a:rPr lang="en-US" dirty="0"/>
              <a:t>Good ionization</a:t>
            </a:r>
          </a:p>
          <a:p>
            <a:pPr lvl="1"/>
            <a:r>
              <a:rPr lang="en-US" dirty="0"/>
              <a:t>No miscleavages</a:t>
            </a:r>
          </a:p>
          <a:p>
            <a:pPr lvl="1"/>
            <a:r>
              <a:rPr lang="en-US" dirty="0"/>
              <a:t>No methionine</a:t>
            </a:r>
          </a:p>
          <a:p>
            <a:pPr lvl="1"/>
            <a:r>
              <a:rPr lang="en-US" dirty="0"/>
              <a:t>Unique to one single </a:t>
            </a:r>
            <a:br>
              <a:rPr lang="en-US" dirty="0"/>
            </a:br>
            <a:r>
              <a:rPr lang="en-US" dirty="0"/>
              <a:t>human 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4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2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5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18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/>
              <a:t>20 </a:t>
            </a:r>
            <a:r>
              <a:rPr lang="sv-SE" b="1" dirty="0" err="1"/>
              <a:t>pmol</a:t>
            </a:r>
            <a:r>
              <a:rPr lang="sv-SE" b="1" dirty="0"/>
              <a:t> per </a:t>
            </a:r>
            <a:r>
              <a:rPr lang="sv-SE" b="1" dirty="0" err="1"/>
              <a:t>ul</a:t>
            </a:r>
            <a:r>
              <a:rPr lang="sv-SE" b="1" dirty="0"/>
              <a:t> down to 50fmol</a:t>
            </a:r>
          </a:p>
          <a:p>
            <a:endParaRPr lang="sv-SE" b="1" dirty="0"/>
          </a:p>
          <a:p>
            <a:r>
              <a:rPr lang="sv-SE" b="1" dirty="0" err="1"/>
              <a:t>Epanova</a:t>
            </a:r>
            <a:r>
              <a:rPr lang="sv-SE" b="1" dirty="0"/>
              <a:t> (FDA </a:t>
            </a:r>
            <a:r>
              <a:rPr lang="sv-SE" b="1" dirty="0" err="1"/>
              <a:t>approved</a:t>
            </a:r>
            <a:r>
              <a:rPr lang="sv-SE" b="1" dirty="0"/>
              <a:t> omega 3 </a:t>
            </a:r>
            <a:r>
              <a:rPr lang="sv-SE" b="1" dirty="0" err="1"/>
              <a:t>fatty</a:t>
            </a:r>
            <a:r>
              <a:rPr lang="sv-SE" b="1" dirty="0"/>
              <a:t> </a:t>
            </a:r>
            <a:r>
              <a:rPr lang="sv-SE" b="1" dirty="0" err="1"/>
              <a:t>acid</a:t>
            </a:r>
            <a:r>
              <a:rPr lang="sv-SE" b="1" dirty="0"/>
              <a:t>)</a:t>
            </a:r>
          </a:p>
          <a:p>
            <a:r>
              <a:rPr lang="sv-SE" b="1" dirty="0" err="1"/>
              <a:t>Fenofibrate</a:t>
            </a:r>
            <a:r>
              <a:rPr lang="sv-SE" b="1" dirty="0"/>
              <a:t> (</a:t>
            </a:r>
            <a:r>
              <a:rPr lang="sv-SE" b="1" dirty="0" err="1"/>
              <a:t>reduce</a:t>
            </a:r>
            <a:r>
              <a:rPr lang="sv-SE" b="1" dirty="0"/>
              <a:t> </a:t>
            </a:r>
            <a:r>
              <a:rPr lang="sv-SE" b="1" dirty="0" err="1"/>
              <a:t>cholesterol</a:t>
            </a:r>
            <a:r>
              <a:rPr lang="sv-SE" b="1" dirty="0"/>
              <a:t>)= </a:t>
            </a:r>
            <a:r>
              <a:rPr lang="sv-SE" b="1" dirty="0" err="1"/>
              <a:t>Reduces</a:t>
            </a:r>
            <a:r>
              <a:rPr lang="sv-SE" b="1" dirty="0"/>
              <a:t> LDL and VLDL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3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/>
              <a:t>20 </a:t>
            </a:r>
            <a:r>
              <a:rPr lang="sv-SE" b="1" dirty="0" err="1"/>
              <a:t>pmol</a:t>
            </a:r>
            <a:r>
              <a:rPr lang="sv-SE" b="1" dirty="0"/>
              <a:t> per </a:t>
            </a:r>
            <a:r>
              <a:rPr lang="sv-SE" b="1" dirty="0" err="1"/>
              <a:t>ul</a:t>
            </a:r>
            <a:r>
              <a:rPr lang="sv-SE" b="1" dirty="0"/>
              <a:t> down to 50fmol</a:t>
            </a:r>
          </a:p>
          <a:p>
            <a:endParaRPr lang="sv-S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33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11A87-6F20-3B43-8D48-E1142E0449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0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(functional GO and KEGG pathway analysis)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32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9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41C6-E4B8-BA42-88A7-6537BAD3BE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9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5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guidelines advocate the use of marine-derived omega-3 fatty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supplements for the prevention of coronary heart disease and major vascular events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prior coronary heart disease, but large trials of omega-3 fatty acids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conflicting results.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large trials have reported conflicting results of the associations of supplementation with omega-3 FA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EPANOVA is indicated as an adjunct to diet to reduce triglyceride (TG) levels in adult patients with severe (≥500 mg/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hypertriglyceridemia.</a:t>
            </a:r>
            <a:endParaRPr lang="sv-SE" b="1" dirty="0"/>
          </a:p>
          <a:p>
            <a:endParaRPr lang="sv-S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Fenofibrate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used since 1975 and is one of the most commonly prescribed fibrates</a:t>
            </a:r>
          </a:p>
          <a:p>
            <a:r>
              <a:rPr lang="sv-SE" b="0" dirty="0"/>
              <a:t>It is </a:t>
            </a:r>
            <a:r>
              <a:rPr lang="sv-SE" b="0" dirty="0" err="1"/>
              <a:t>mainly</a:t>
            </a:r>
            <a:r>
              <a:rPr lang="sv-SE" b="0" dirty="0"/>
              <a:t> </a:t>
            </a:r>
            <a:r>
              <a:rPr lang="sv-SE" b="0" dirty="0" err="1"/>
              <a:t>used</a:t>
            </a:r>
            <a:r>
              <a:rPr lang="sv-SE" b="0" dirty="0"/>
              <a:t> to </a:t>
            </a:r>
            <a:r>
              <a:rPr lang="sv-SE" b="0" dirty="0" err="1"/>
              <a:t>reduce</a:t>
            </a:r>
            <a:r>
              <a:rPr lang="sv-SE" b="0" dirty="0"/>
              <a:t> </a:t>
            </a:r>
            <a:r>
              <a:rPr lang="sv-SE" b="0" dirty="0" err="1"/>
              <a:t>cholesterol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 in </a:t>
            </a:r>
            <a:r>
              <a:rPr lang="sv-SE" b="0" dirty="0" err="1"/>
              <a:t>people</a:t>
            </a:r>
            <a:r>
              <a:rPr lang="sv-SE" b="0" dirty="0"/>
              <a:t> at risk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cardiovascular</a:t>
            </a:r>
            <a:r>
              <a:rPr lang="sv-SE" b="0" dirty="0"/>
              <a:t> </a:t>
            </a:r>
            <a:r>
              <a:rPr lang="sv-SE" b="0" dirty="0" err="1"/>
              <a:t>disease</a:t>
            </a:r>
            <a:r>
              <a:rPr lang="sv-SE" b="0" dirty="0"/>
              <a:t>. Like </a:t>
            </a:r>
            <a:r>
              <a:rPr lang="sv-SE" b="0" dirty="0" err="1"/>
              <a:t>other</a:t>
            </a:r>
            <a:r>
              <a:rPr lang="sv-SE" b="0" dirty="0"/>
              <a:t> </a:t>
            </a:r>
            <a:r>
              <a:rPr lang="sv-SE" b="0" dirty="0" err="1"/>
              <a:t>fibrates</a:t>
            </a:r>
            <a:r>
              <a:rPr lang="sv-SE" b="0" dirty="0"/>
              <a:t>, it </a:t>
            </a:r>
            <a:r>
              <a:rPr lang="sv-SE" b="0" dirty="0" err="1"/>
              <a:t>reduces</a:t>
            </a:r>
            <a:r>
              <a:rPr lang="sv-SE" b="0" dirty="0"/>
              <a:t> </a:t>
            </a:r>
            <a:r>
              <a:rPr lang="sv-SE" b="0" dirty="0" err="1"/>
              <a:t>both</a:t>
            </a:r>
            <a:r>
              <a:rPr lang="sv-SE" b="0" dirty="0"/>
              <a:t> </a:t>
            </a:r>
            <a:r>
              <a:rPr lang="sv-SE" b="0" dirty="0" err="1"/>
              <a:t>low-density</a:t>
            </a:r>
            <a:r>
              <a:rPr lang="sv-SE" b="0" dirty="0"/>
              <a:t> lipoprotein (LDL) and </a:t>
            </a:r>
            <a:r>
              <a:rPr lang="sv-SE" b="0" dirty="0" err="1"/>
              <a:t>very</a:t>
            </a:r>
            <a:r>
              <a:rPr lang="sv-SE" b="0" dirty="0"/>
              <a:t> </a:t>
            </a:r>
            <a:r>
              <a:rPr lang="sv-SE" b="0" dirty="0" err="1"/>
              <a:t>low</a:t>
            </a:r>
            <a:r>
              <a:rPr lang="sv-SE" b="0" dirty="0"/>
              <a:t> </a:t>
            </a:r>
            <a:r>
              <a:rPr lang="sv-SE" b="0" dirty="0" err="1"/>
              <a:t>density</a:t>
            </a:r>
            <a:r>
              <a:rPr lang="sv-SE" b="0" dirty="0"/>
              <a:t> lipoprotein (VLDL) </a:t>
            </a:r>
            <a:r>
              <a:rPr lang="sv-SE" b="0" dirty="0" err="1"/>
              <a:t>levels</a:t>
            </a:r>
            <a:r>
              <a:rPr lang="sv-SE" b="0" dirty="0"/>
              <a:t>, as </a:t>
            </a:r>
            <a:r>
              <a:rPr lang="sv-SE" b="0" dirty="0" err="1"/>
              <a:t>well</a:t>
            </a:r>
            <a:r>
              <a:rPr lang="sv-SE" b="0" dirty="0"/>
              <a:t> as </a:t>
            </a:r>
            <a:r>
              <a:rPr lang="sv-SE" b="0" dirty="0" err="1"/>
              <a:t>increasing</a:t>
            </a:r>
            <a:r>
              <a:rPr lang="sv-SE" b="0" dirty="0"/>
              <a:t> </a:t>
            </a:r>
            <a:r>
              <a:rPr lang="sv-SE" b="0" dirty="0" err="1"/>
              <a:t>high-density</a:t>
            </a:r>
            <a:r>
              <a:rPr lang="sv-SE" b="0" dirty="0"/>
              <a:t> lipoprotein (HDL) </a:t>
            </a:r>
            <a:r>
              <a:rPr lang="sv-SE" b="0" dirty="0" err="1"/>
              <a:t>levels</a:t>
            </a:r>
            <a:r>
              <a:rPr lang="sv-SE" b="0" dirty="0"/>
              <a:t> and </a:t>
            </a:r>
            <a:r>
              <a:rPr lang="sv-SE" b="0" dirty="0" err="1"/>
              <a:t>reducing</a:t>
            </a:r>
            <a:r>
              <a:rPr lang="sv-SE" b="0" dirty="0"/>
              <a:t> </a:t>
            </a:r>
            <a:r>
              <a:rPr lang="sv-SE" b="0" dirty="0" err="1"/>
              <a:t>triglyceride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, It is </a:t>
            </a:r>
            <a:r>
              <a:rPr lang="sv-SE" b="0" dirty="0" err="1"/>
              <a:t>used</a:t>
            </a:r>
            <a:r>
              <a:rPr lang="sv-SE" b="0" dirty="0"/>
              <a:t> </a:t>
            </a:r>
            <a:r>
              <a:rPr lang="sv-SE" b="0" dirty="0" err="1"/>
              <a:t>alone</a:t>
            </a:r>
            <a:r>
              <a:rPr lang="sv-SE" b="0" dirty="0"/>
              <a:t> or </a:t>
            </a:r>
            <a:r>
              <a:rPr lang="sv-SE" b="0" dirty="0" err="1"/>
              <a:t>along</a:t>
            </a:r>
            <a:r>
              <a:rPr lang="sv-SE" b="0" dirty="0"/>
              <a:t> </a:t>
            </a:r>
            <a:r>
              <a:rPr lang="sv-SE" b="0" dirty="0" err="1"/>
              <a:t>with</a:t>
            </a:r>
            <a:r>
              <a:rPr lang="sv-SE" b="0" dirty="0"/>
              <a:t> statins in the </a:t>
            </a:r>
            <a:r>
              <a:rPr lang="sv-SE" b="0" dirty="0" err="1"/>
              <a:t>treatment</a:t>
            </a:r>
            <a:r>
              <a:rPr lang="sv-SE" b="0" dirty="0"/>
              <a:t>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hypercholesterolemia</a:t>
            </a:r>
            <a:r>
              <a:rPr lang="sv-SE" b="0" dirty="0"/>
              <a:t> and </a:t>
            </a:r>
            <a:r>
              <a:rPr lang="sv-SE" b="0" dirty="0" err="1"/>
              <a:t>hypertriglyceridemia</a:t>
            </a:r>
            <a:r>
              <a:rPr lang="sv-SE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09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guidelines advocate the use of marine-derived omega-3 fatty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supplements for the prevention of coronary heart disease and major vascular events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prior coronary heart disease, but large trials of omega-3 fatty acids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 conflicting results.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large trials have reported conflicting results of the associations of supplementation with omega-3 FA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EPANOVA is indicated as an adjunct to diet to reduce triglyceride (TG) levels in adult patients with severe (≥500 mg/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hypertriglyceridemia.</a:t>
            </a:r>
            <a:endParaRPr lang="sv-SE" b="1" dirty="0"/>
          </a:p>
          <a:p>
            <a:endParaRPr lang="sv-S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Fenofibrate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used since 1975 and is one of the most commonly prescribed fibrates</a:t>
            </a:r>
          </a:p>
          <a:p>
            <a:r>
              <a:rPr lang="sv-SE" b="0" dirty="0"/>
              <a:t>It is </a:t>
            </a:r>
            <a:r>
              <a:rPr lang="sv-SE" b="0" dirty="0" err="1"/>
              <a:t>mainly</a:t>
            </a:r>
            <a:r>
              <a:rPr lang="sv-SE" b="0" dirty="0"/>
              <a:t> </a:t>
            </a:r>
            <a:r>
              <a:rPr lang="sv-SE" b="0" dirty="0" err="1"/>
              <a:t>used</a:t>
            </a:r>
            <a:r>
              <a:rPr lang="sv-SE" b="0" dirty="0"/>
              <a:t> to </a:t>
            </a:r>
            <a:r>
              <a:rPr lang="sv-SE" b="0" dirty="0" err="1"/>
              <a:t>reduce</a:t>
            </a:r>
            <a:r>
              <a:rPr lang="sv-SE" b="0" dirty="0"/>
              <a:t> </a:t>
            </a:r>
            <a:r>
              <a:rPr lang="sv-SE" b="0" dirty="0" err="1"/>
              <a:t>cholesterol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 in </a:t>
            </a:r>
            <a:r>
              <a:rPr lang="sv-SE" b="0" dirty="0" err="1"/>
              <a:t>people</a:t>
            </a:r>
            <a:r>
              <a:rPr lang="sv-SE" b="0" dirty="0"/>
              <a:t> at risk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cardiovascular</a:t>
            </a:r>
            <a:r>
              <a:rPr lang="sv-SE" b="0" dirty="0"/>
              <a:t> </a:t>
            </a:r>
            <a:r>
              <a:rPr lang="sv-SE" b="0" dirty="0" err="1"/>
              <a:t>disease</a:t>
            </a:r>
            <a:r>
              <a:rPr lang="sv-SE" b="0" dirty="0"/>
              <a:t>. Like </a:t>
            </a:r>
            <a:r>
              <a:rPr lang="sv-SE" b="0" dirty="0" err="1"/>
              <a:t>other</a:t>
            </a:r>
            <a:r>
              <a:rPr lang="sv-SE" b="0" dirty="0"/>
              <a:t> </a:t>
            </a:r>
            <a:r>
              <a:rPr lang="sv-SE" b="0" dirty="0" err="1"/>
              <a:t>fibrates</a:t>
            </a:r>
            <a:r>
              <a:rPr lang="sv-SE" b="0" dirty="0"/>
              <a:t>, it </a:t>
            </a:r>
            <a:r>
              <a:rPr lang="sv-SE" b="0" dirty="0" err="1"/>
              <a:t>reduces</a:t>
            </a:r>
            <a:r>
              <a:rPr lang="sv-SE" b="0" dirty="0"/>
              <a:t> </a:t>
            </a:r>
            <a:r>
              <a:rPr lang="sv-SE" b="0" dirty="0" err="1"/>
              <a:t>both</a:t>
            </a:r>
            <a:r>
              <a:rPr lang="sv-SE" b="0" dirty="0"/>
              <a:t> </a:t>
            </a:r>
            <a:r>
              <a:rPr lang="sv-SE" b="0" dirty="0" err="1"/>
              <a:t>low-density</a:t>
            </a:r>
            <a:r>
              <a:rPr lang="sv-SE" b="0" dirty="0"/>
              <a:t> lipoprotein (LDL) and </a:t>
            </a:r>
            <a:r>
              <a:rPr lang="sv-SE" b="0" dirty="0" err="1"/>
              <a:t>very</a:t>
            </a:r>
            <a:r>
              <a:rPr lang="sv-SE" b="0" dirty="0"/>
              <a:t> </a:t>
            </a:r>
            <a:r>
              <a:rPr lang="sv-SE" b="0" dirty="0" err="1"/>
              <a:t>low</a:t>
            </a:r>
            <a:r>
              <a:rPr lang="sv-SE" b="0" dirty="0"/>
              <a:t> </a:t>
            </a:r>
            <a:r>
              <a:rPr lang="sv-SE" b="0" dirty="0" err="1"/>
              <a:t>density</a:t>
            </a:r>
            <a:r>
              <a:rPr lang="sv-SE" b="0" dirty="0"/>
              <a:t> lipoprotein (VLDL) </a:t>
            </a:r>
            <a:r>
              <a:rPr lang="sv-SE" b="0" dirty="0" err="1"/>
              <a:t>levels</a:t>
            </a:r>
            <a:r>
              <a:rPr lang="sv-SE" b="0" dirty="0"/>
              <a:t>, as </a:t>
            </a:r>
            <a:r>
              <a:rPr lang="sv-SE" b="0" dirty="0" err="1"/>
              <a:t>well</a:t>
            </a:r>
            <a:r>
              <a:rPr lang="sv-SE" b="0" dirty="0"/>
              <a:t> as </a:t>
            </a:r>
            <a:r>
              <a:rPr lang="sv-SE" b="0" dirty="0" err="1"/>
              <a:t>increasing</a:t>
            </a:r>
            <a:r>
              <a:rPr lang="sv-SE" b="0" dirty="0"/>
              <a:t> </a:t>
            </a:r>
            <a:r>
              <a:rPr lang="sv-SE" b="0" dirty="0" err="1"/>
              <a:t>high-density</a:t>
            </a:r>
            <a:r>
              <a:rPr lang="sv-SE" b="0" dirty="0"/>
              <a:t> lipoprotein (HDL) </a:t>
            </a:r>
            <a:r>
              <a:rPr lang="sv-SE" b="0" dirty="0" err="1"/>
              <a:t>levels</a:t>
            </a:r>
            <a:r>
              <a:rPr lang="sv-SE" b="0" dirty="0"/>
              <a:t> and </a:t>
            </a:r>
            <a:r>
              <a:rPr lang="sv-SE" b="0" dirty="0" err="1"/>
              <a:t>reducing</a:t>
            </a:r>
            <a:r>
              <a:rPr lang="sv-SE" b="0" dirty="0"/>
              <a:t> </a:t>
            </a:r>
            <a:r>
              <a:rPr lang="sv-SE" b="0" dirty="0" err="1"/>
              <a:t>triglyceride</a:t>
            </a:r>
            <a:r>
              <a:rPr lang="sv-SE" b="0" dirty="0"/>
              <a:t> </a:t>
            </a:r>
            <a:r>
              <a:rPr lang="sv-SE" b="0" dirty="0" err="1"/>
              <a:t>levels</a:t>
            </a:r>
            <a:r>
              <a:rPr lang="sv-SE" b="0" dirty="0"/>
              <a:t>, It is </a:t>
            </a:r>
            <a:r>
              <a:rPr lang="sv-SE" b="0" dirty="0" err="1"/>
              <a:t>used</a:t>
            </a:r>
            <a:r>
              <a:rPr lang="sv-SE" b="0" dirty="0"/>
              <a:t> </a:t>
            </a:r>
            <a:r>
              <a:rPr lang="sv-SE" b="0" dirty="0" err="1"/>
              <a:t>alone</a:t>
            </a:r>
            <a:r>
              <a:rPr lang="sv-SE" b="0" dirty="0"/>
              <a:t> or </a:t>
            </a:r>
            <a:r>
              <a:rPr lang="sv-SE" b="0" dirty="0" err="1"/>
              <a:t>along</a:t>
            </a:r>
            <a:r>
              <a:rPr lang="sv-SE" b="0" dirty="0"/>
              <a:t> </a:t>
            </a:r>
            <a:r>
              <a:rPr lang="sv-SE" b="0" dirty="0" err="1"/>
              <a:t>with</a:t>
            </a:r>
            <a:r>
              <a:rPr lang="sv-SE" b="0" dirty="0"/>
              <a:t> statins in the </a:t>
            </a:r>
            <a:r>
              <a:rPr lang="sv-SE" b="0" dirty="0" err="1"/>
              <a:t>treatment</a:t>
            </a:r>
            <a:r>
              <a:rPr lang="sv-SE" b="0" dirty="0"/>
              <a:t> </a:t>
            </a:r>
            <a:r>
              <a:rPr lang="sv-SE" b="0" dirty="0" err="1"/>
              <a:t>of</a:t>
            </a:r>
            <a:r>
              <a:rPr lang="sv-SE" b="0" dirty="0"/>
              <a:t> </a:t>
            </a:r>
            <a:r>
              <a:rPr lang="sv-SE" b="0" dirty="0" err="1"/>
              <a:t>hypercholesterolemia</a:t>
            </a:r>
            <a:r>
              <a:rPr lang="sv-SE" b="0" dirty="0"/>
              <a:t> and </a:t>
            </a:r>
            <a:r>
              <a:rPr lang="sv-SE" b="0" dirty="0" err="1"/>
              <a:t>hypertriglyceridemia</a:t>
            </a:r>
            <a:r>
              <a:rPr lang="sv-SE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5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8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4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4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elements have more than one stable isotope.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most carbon atoms have a mass of 12 Da, but in nature, 1.1% of C atoms have an extra neutron, making their mass 13 Da. </a:t>
            </a: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care?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spectrometers “see” the isotope peaks provided the resolution is high enough.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 MS instrument has resolution high enough to resolve these isotopes, better mass accuracy is achieved.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2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DC7A7-F422-BA4E-8322-E49362753D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010005" y="5575610"/>
            <a:ext cx="4171990" cy="386730"/>
            <a:chOff x="-889000" y="5478543"/>
            <a:chExt cx="9042400" cy="83820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1900" y="5478543"/>
              <a:ext cx="571500" cy="825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889000" y="5478543"/>
              <a:ext cx="8470900" cy="838200"/>
            </a:xfrm>
            <a:prstGeom prst="rect">
              <a:avLst/>
            </a:prstGeom>
          </p:spPr>
        </p:pic>
      </p:grp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20 Oct 2014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Emma Lundberg, Science for Life Laboratory, KTH, Stockholm, Sweden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00" y="4763"/>
            <a:ext cx="12293600" cy="6853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cap="all" baseline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 anchor="t"/>
          <a:lstStyle>
            <a:lvl1pPr>
              <a:defRPr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 b="0" i="0">
                <a:latin typeface="Roboto Slab" charset="0"/>
                <a:ea typeface="Roboto Slab" charset="0"/>
                <a:cs typeface="Roboto Slab" charset="0"/>
              </a:defRPr>
            </a:lvl2pPr>
            <a:lvl3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3pPr>
            <a:lvl4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4pPr>
            <a:lvl5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>
            <a:lvl1pPr marL="0" indent="0" algn="l">
              <a:buNone/>
              <a:defRPr sz="2000" b="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 anchor="t"/>
          <a:lstStyle>
            <a:lvl1pPr>
              <a:defRPr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914" cy="4351338"/>
          </a:xfrm>
        </p:spPr>
        <p:txBody>
          <a:bodyPr/>
          <a:lstStyle>
            <a:lvl1pPr>
              <a:defRPr b="0" i="0"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 b="0" i="0">
                <a:latin typeface="Roboto Slab" charset="0"/>
                <a:ea typeface="Roboto Slab" charset="0"/>
                <a:cs typeface="Roboto Slab" charset="0"/>
              </a:defRPr>
            </a:lvl2pPr>
            <a:lvl3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3pPr>
            <a:lvl4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4pPr>
            <a:lvl5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>
            <a:lvl1pPr marL="0" indent="0" algn="l">
              <a:buNone/>
              <a:defRPr sz="2000" b="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5D06E-B13B-CB44-BB02-B49AC2F4279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2AFBB-D9CF-4342-9C3E-FCFBC4897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(null)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tif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tiff"/><Relationship Id="rId5" Type="http://schemas.openxmlformats.org/officeDocument/2006/relationships/image" Target="../media/image73.emf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8.tiff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70" y="1989438"/>
            <a:ext cx="11203460" cy="1146848"/>
          </a:xfrm>
        </p:spPr>
        <p:txBody>
          <a:bodyPr>
            <a:normAutofit/>
          </a:bodyPr>
          <a:lstStyle/>
          <a:p>
            <a:r>
              <a:rPr lang="en-US" sz="4800" dirty="0"/>
              <a:t>Quantitative </a:t>
            </a:r>
            <a:r>
              <a:rPr lang="en-US" sz="4800" dirty="0" err="1"/>
              <a:t>PRoteomics</a:t>
            </a:r>
            <a:endParaRPr lang="en-US" sz="4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4B9D7D-8DBB-214D-B385-07EDC18ED1BF}"/>
              </a:ext>
            </a:extLst>
          </p:cNvPr>
          <p:cNvSpPr txBox="1">
            <a:spLocks/>
          </p:cNvSpPr>
          <p:nvPr/>
        </p:nvSpPr>
        <p:spPr>
          <a:xfrm>
            <a:off x="1524000" y="3490828"/>
            <a:ext cx="9144000" cy="735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Systems Medicine Course – February 17</a:t>
            </a:r>
            <a:r>
              <a:rPr lang="en-US" baseline="30000" dirty="0"/>
              <a:t>th</a:t>
            </a:r>
            <a:r>
              <a:rPr lang="en-US" dirty="0"/>
              <a:t> 2020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A98D5AD-715F-3944-BB58-5DC744AFA141}"/>
              </a:ext>
            </a:extLst>
          </p:cNvPr>
          <p:cNvSpPr txBox="1">
            <a:spLocks/>
          </p:cNvSpPr>
          <p:nvPr/>
        </p:nvSpPr>
        <p:spPr>
          <a:xfrm>
            <a:off x="1524000" y="4683211"/>
            <a:ext cx="9144000" cy="735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Fredrik Edfors, PhD</a:t>
            </a:r>
          </a:p>
          <a:p>
            <a:r>
              <a:rPr lang="en-US" dirty="0"/>
              <a:t>Science for Life Laboratory, Stockholm, Sweden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8349-F39C-0C43-AC43-2FEC1A52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4953-29D6-BD40-8C6E-E7BF86E1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397" cy="4351338"/>
          </a:xfrm>
        </p:spPr>
        <p:txBody>
          <a:bodyPr/>
          <a:lstStyle/>
          <a:p>
            <a:r>
              <a:rPr lang="en-US" dirty="0"/>
              <a:t>Protein extraction</a:t>
            </a:r>
          </a:p>
          <a:p>
            <a:endParaRPr lang="en-US" dirty="0"/>
          </a:p>
          <a:p>
            <a:r>
              <a:rPr lang="en-US" dirty="0"/>
              <a:t>Protein digestion</a:t>
            </a:r>
          </a:p>
          <a:p>
            <a:pPr lvl="1"/>
            <a:r>
              <a:rPr lang="en-US" dirty="0"/>
              <a:t>Enzymatic degradation</a:t>
            </a:r>
          </a:p>
          <a:p>
            <a:pPr lvl="1"/>
            <a:r>
              <a:rPr lang="en-US" dirty="0"/>
              <a:t>Trypsin most commonly used</a:t>
            </a:r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E2F42D-30A6-4B41-A064-45F28EAF28F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3F4867-210A-BC43-BDF2-CD58E35F6EE3}"/>
              </a:ext>
            </a:extLst>
          </p:cNvPr>
          <p:cNvSpPr/>
          <p:nvPr/>
        </p:nvSpPr>
        <p:spPr>
          <a:xfrm>
            <a:off x="7924800" y="642711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Proteomics beyond trypsin, Liana </a:t>
            </a:r>
            <a:r>
              <a:rPr lang="en-US" sz="1100" dirty="0" err="1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Tsiatsiani</a:t>
            </a:r>
            <a:r>
              <a:rPr lang="en-US" sz="1100" dirty="0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 Albert J. R. Heck</a:t>
            </a:r>
          </a:p>
          <a:p>
            <a:endParaRPr lang="en-US" sz="1100" b="0" i="0" u="none" strike="noStrike" dirty="0">
              <a:solidFill>
                <a:srgbClr val="8B8B8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3EF31-D9A4-6143-8726-BA9E2B66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99" y="1769545"/>
            <a:ext cx="4950397" cy="45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Peptide Fragmentation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Targeted measurement of one peptide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8D2B236-AD9E-1043-AC75-3DB8463BB36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95" y="2571957"/>
            <a:ext cx="5345626" cy="2148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89" y="2269027"/>
            <a:ext cx="3028095" cy="2322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800" y="4782881"/>
            <a:ext cx="2315633" cy="1826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433" y="4782881"/>
            <a:ext cx="2433163" cy="1826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596" y="4782881"/>
            <a:ext cx="1758293" cy="18265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87982" y="5323489"/>
            <a:ext cx="118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Quantified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Peptide</a:t>
            </a:r>
          </a:p>
        </p:txBody>
      </p:sp>
    </p:spTree>
    <p:extLst>
      <p:ext uri="{BB962C8B-B14F-4D97-AF65-F5344CB8AC3E}">
        <p14:creationId xmlns:p14="http://schemas.microsoft.com/office/powerpoint/2010/main" val="5502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Peptide Fragmentation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8D2B236-AD9E-1043-AC75-3DB8463BB36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EB758-0A20-2F4A-BCE4-0F9AE36B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31" y="1970100"/>
            <a:ext cx="5905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peptides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C2410-57E2-5147-9BDB-8DF46F93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91" y="1717505"/>
            <a:ext cx="6139433" cy="47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search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70B76-5A7C-3E49-A2C4-DF866443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48" y="1541691"/>
            <a:ext cx="50800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09A1A-6D9F-2C47-AA26-D59EB76D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000"/>
            <a:ext cx="5941625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CE2B-5B0A-3546-BA0D-2E0E259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313A-8F05-1544-B69F-ACC60C67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not doing protein quantitation</a:t>
            </a:r>
          </a:p>
          <a:p>
            <a:r>
              <a:rPr lang="en-US" dirty="0"/>
              <a:t>We are doing peptide quantitation</a:t>
            </a:r>
          </a:p>
          <a:p>
            <a:r>
              <a:rPr lang="en-US" dirty="0"/>
              <a:t>Building proteins from peptide sequences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A0E9E7-C871-954F-BD9B-8034AD7D97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Building Proteins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A4A273-6D20-204D-97A6-6D8C2CBF5AB6}"/>
              </a:ext>
            </a:extLst>
          </p:cNvPr>
          <p:cNvGrpSpPr/>
          <p:nvPr/>
        </p:nvGrpSpPr>
        <p:grpSpPr>
          <a:xfrm>
            <a:off x="1299092" y="3347336"/>
            <a:ext cx="5569541" cy="2298109"/>
            <a:chOff x="2256022" y="3019647"/>
            <a:chExt cx="5569541" cy="2298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566802-8E7D-6449-BF2A-8B286420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022" y="3577856"/>
              <a:ext cx="4787900" cy="17399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443443-CB46-224C-AEAF-AC8E18DE1DEB}"/>
                </a:ext>
              </a:extLst>
            </p:cNvPr>
            <p:cNvSpPr/>
            <p:nvPr/>
          </p:nvSpPr>
          <p:spPr>
            <a:xfrm>
              <a:off x="6549656" y="3019647"/>
              <a:ext cx="1275907" cy="981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D7036B-CC09-9B4F-87B9-D706286C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16" y="4121445"/>
            <a:ext cx="4368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CE2B-5B0A-3546-BA0D-2E0E259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313A-8F05-1544-B69F-ACC60C67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94"/>
            <a:ext cx="5702203" cy="4351338"/>
          </a:xfrm>
        </p:spPr>
        <p:txBody>
          <a:bodyPr/>
          <a:lstStyle/>
          <a:p>
            <a:pPr fontAlgn="base"/>
            <a:r>
              <a:rPr lang="en-US" dirty="0"/>
              <a:t>A number of reasons can cause a PSM to be false, these include:</a:t>
            </a:r>
          </a:p>
          <a:p>
            <a:pPr lvl="1" fontAlgn="base"/>
            <a:r>
              <a:rPr lang="en-US" dirty="0"/>
              <a:t>Low quality spectrum;</a:t>
            </a:r>
          </a:p>
          <a:p>
            <a:pPr lvl="1" fontAlgn="base"/>
            <a:r>
              <a:rPr lang="en-US" dirty="0"/>
              <a:t>Peptides not in the database</a:t>
            </a:r>
          </a:p>
          <a:p>
            <a:pPr lvl="1" fontAlgn="base"/>
            <a:r>
              <a:rPr lang="en-US" dirty="0"/>
              <a:t>Imperfect scoring function.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Target Decoy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A0E9E7-C871-954F-BD9B-8034AD7D97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Building Proteins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1BA23-1566-6244-A465-4CB3128A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3" y="1505596"/>
            <a:ext cx="5397500" cy="3517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F8192C-E0EE-0144-87E1-1B3310E1AC1E}"/>
              </a:ext>
            </a:extLst>
          </p:cNvPr>
          <p:cNvSpPr/>
          <p:nvPr/>
        </p:nvSpPr>
        <p:spPr>
          <a:xfrm>
            <a:off x="6880104" y="6504057"/>
            <a:ext cx="6096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 survey of computational methods and error rate estimation procedures for peptide and protein identification in shotgun proteomics</a:t>
            </a:r>
          </a:p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Alexey I. Nesvizhskii1,</a:t>
            </a:r>
          </a:p>
          <a:p>
            <a:endParaRPr lang="en-US" sz="30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48F14E-ACC6-C74C-8E74-61785DA7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715" y="5282301"/>
            <a:ext cx="21082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D0071-B464-304F-8745-FCBFCFB5B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78" y="5153051"/>
            <a:ext cx="2336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C958-F305-1A4B-B33F-59A073D7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free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A3F-6A87-A441-8ADA-EB85A857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counting</a:t>
            </a:r>
          </a:p>
          <a:p>
            <a:endParaRPr lang="en-US" dirty="0"/>
          </a:p>
          <a:p>
            <a:r>
              <a:rPr lang="en-US" dirty="0"/>
              <a:t>Intensity-based</a:t>
            </a:r>
          </a:p>
          <a:p>
            <a:pPr lvl="1"/>
            <a:r>
              <a:rPr lang="en-US" dirty="0"/>
              <a:t>Peak integration</a:t>
            </a:r>
          </a:p>
          <a:p>
            <a:pPr lvl="1"/>
            <a:r>
              <a:rPr lang="en-US" dirty="0"/>
              <a:t>Precursor signal intensity</a:t>
            </a:r>
          </a:p>
          <a:p>
            <a:pPr lvl="1"/>
            <a:r>
              <a:rPr lang="en-US" dirty="0"/>
              <a:t>Reporter ion signal intensity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A3DCB9-441F-ED45-BCC6-D4321B6E72C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29769-D38A-9A43-A368-261C5968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51" y="2299494"/>
            <a:ext cx="2044700" cy="340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C7872-FD7B-FC42-AABF-3CE6ADFE4E7C}"/>
              </a:ext>
            </a:extLst>
          </p:cNvPr>
          <p:cNvSpPr/>
          <p:nvPr/>
        </p:nvSpPr>
        <p:spPr>
          <a:xfrm>
            <a:off x="6918251" y="64785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and Quantitative Global Proteomics Approaches: An Overview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0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C958-F305-1A4B-B33F-59A073D7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0A3F-6A87-A441-8ADA-EB85A857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Signal intensity from electrospray ionization (ESI) correlates with ion concentration</a:t>
            </a:r>
          </a:p>
          <a:p>
            <a:pPr lvl="1"/>
            <a:r>
              <a:rPr lang="en-US" dirty="0"/>
              <a:t>The height or area of a peak at particular m/z reflects the number of ions for that m/z</a:t>
            </a:r>
          </a:p>
          <a:p>
            <a:r>
              <a:rPr lang="en-US" dirty="0"/>
              <a:t>Abundance cannot be used to directly infer absolute protein or peptide concentration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A3DCB9-441F-ED45-BCC6-D4321B6E72C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3DBC-F6DA-BE43-ABF5-BA01D759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MS1 signal vs Spectral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56F46-6993-1F40-987B-447E0A82D78A}"/>
              </a:ext>
            </a:extLst>
          </p:cNvPr>
          <p:cNvSpPr txBox="1"/>
          <p:nvPr/>
        </p:nvSpPr>
        <p:spPr>
          <a:xfrm>
            <a:off x="4367422" y="6462032"/>
            <a:ext cx="7824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Cox J et al Accurate proteome-wide label-free quantification by delayed normalization and maximal peptide ratio 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extraction, termed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MaxLFQ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. Mol Cell Proteomics. American Society for Biochemistry and Molecular Biology; 2014 Sep;13(9):2513–26.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43EF56-99FC-2047-9680-C64477FE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8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Spectral Counting</a:t>
            </a:r>
          </a:p>
          <a:p>
            <a:pPr lvl="2"/>
            <a:r>
              <a:rPr lang="en-US" dirty="0"/>
              <a:t>Number of MS/MS events</a:t>
            </a:r>
          </a:p>
          <a:p>
            <a:r>
              <a:rPr lang="en-US" dirty="0"/>
              <a:t>Summed Intensities</a:t>
            </a:r>
          </a:p>
          <a:p>
            <a:endParaRPr lang="en-US" dirty="0"/>
          </a:p>
          <a:p>
            <a:r>
              <a:rPr lang="en-US" dirty="0"/>
              <a:t>Label Free Quant</a:t>
            </a:r>
          </a:p>
          <a:p>
            <a:pPr lvl="1"/>
            <a:r>
              <a:rPr lang="en-US" dirty="0"/>
              <a:t>IBAQ</a:t>
            </a:r>
          </a:p>
          <a:p>
            <a:pPr lvl="2"/>
            <a:r>
              <a:rPr lang="en-US" dirty="0"/>
              <a:t>Total intensities divided by the identified peptides for one protein </a:t>
            </a:r>
          </a:p>
          <a:p>
            <a:pPr lvl="1"/>
            <a:r>
              <a:rPr lang="en-US" dirty="0" err="1"/>
              <a:t>MaxLFQ</a:t>
            </a:r>
            <a:endParaRPr lang="en-US" dirty="0"/>
          </a:p>
          <a:p>
            <a:pPr lvl="2"/>
            <a:r>
              <a:rPr lang="en-US" dirty="0" err="1"/>
              <a:t>Exculde</a:t>
            </a:r>
            <a:r>
              <a:rPr lang="en-US" dirty="0"/>
              <a:t> some "outliers" to best represent the ratio changes of different samples</a:t>
            </a:r>
          </a:p>
          <a:p>
            <a:pPr lvl="2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910D5F-16EE-354E-8AF6-563999B2A3A6}"/>
              </a:ext>
            </a:extLst>
          </p:cNvPr>
          <p:cNvGrpSpPr/>
          <p:nvPr/>
        </p:nvGrpSpPr>
        <p:grpSpPr>
          <a:xfrm>
            <a:off x="7723282" y="1505262"/>
            <a:ext cx="3881527" cy="4652257"/>
            <a:chOff x="4770219" y="1574786"/>
            <a:chExt cx="3881527" cy="46522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14C5A-9989-B44A-A717-C14C19084E8D}"/>
                </a:ext>
              </a:extLst>
            </p:cNvPr>
            <p:cNvSpPr txBox="1"/>
            <p:nvPr/>
          </p:nvSpPr>
          <p:spPr>
            <a:xfrm>
              <a:off x="4770219" y="1574786"/>
              <a:ext cx="1253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Spectral Count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5B557-7D26-DD49-B16C-4522D5200AB5}"/>
                </a:ext>
              </a:extLst>
            </p:cNvPr>
            <p:cNvSpPr txBox="1"/>
            <p:nvPr/>
          </p:nvSpPr>
          <p:spPr>
            <a:xfrm>
              <a:off x="6136915" y="1588086"/>
              <a:ext cx="1623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Summed intensities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6FFAD-6133-F546-B37B-64E9E193D961}"/>
                </a:ext>
              </a:extLst>
            </p:cNvPr>
            <p:cNvSpPr txBox="1"/>
            <p:nvPr/>
          </p:nvSpPr>
          <p:spPr>
            <a:xfrm>
              <a:off x="7874033" y="1588087"/>
              <a:ext cx="777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/>
                  </a:solidFill>
                </a:rPr>
                <a:t>MaxLFQ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pic>
          <p:nvPicPr>
            <p:cNvPr id="13" name="Content Placeholder 6">
              <a:extLst>
                <a:ext uri="{FF2B5EF4-FFF2-40B4-BE49-F238E27FC236}">
                  <a16:creationId xmlns:a16="http://schemas.microsoft.com/office/drawing/2014/main" id="{780BAEBC-2EFC-1442-A88F-22FEA9706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09"/>
            <a:stretch/>
          </p:blipFill>
          <p:spPr>
            <a:xfrm>
              <a:off x="4920343" y="1959624"/>
              <a:ext cx="3590222" cy="4267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5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2"/>
            <a:r>
              <a:rPr lang="en-US" dirty="0"/>
              <a:t>Mass spectrometry – The Basics</a:t>
            </a:r>
          </a:p>
          <a:p>
            <a:pPr lvl="2"/>
            <a:r>
              <a:rPr lang="en-US" dirty="0"/>
              <a:t>Bottom-up Proteomics</a:t>
            </a:r>
          </a:p>
          <a:p>
            <a:r>
              <a:rPr lang="en-US" dirty="0"/>
              <a:t>Quantitative Proteomics</a:t>
            </a:r>
          </a:p>
          <a:p>
            <a:pPr lvl="2"/>
            <a:r>
              <a:rPr lang="en-US" dirty="0"/>
              <a:t>Data Independent Acquisition (DIA) strategies</a:t>
            </a:r>
          </a:p>
          <a:p>
            <a:pPr lvl="2"/>
            <a:r>
              <a:rPr lang="en-US" dirty="0"/>
              <a:t>Targeted proteomics</a:t>
            </a:r>
          </a:p>
          <a:p>
            <a:pPr lvl="2"/>
            <a:r>
              <a:rPr lang="en-US" dirty="0"/>
              <a:t>Precision medicine applications</a:t>
            </a:r>
          </a:p>
          <a:p>
            <a:r>
              <a:rPr lang="en-US" dirty="0"/>
              <a:t>Workshop – From raw data to quantified protein</a:t>
            </a:r>
          </a:p>
          <a:p>
            <a:pPr lvl="2"/>
            <a:r>
              <a:rPr lang="en-US" dirty="0"/>
              <a:t>Quantitative accuracy and precision</a:t>
            </a:r>
          </a:p>
          <a:p>
            <a:pPr lvl="2"/>
            <a:r>
              <a:rPr lang="en-US" dirty="0"/>
              <a:t>Data Independent Acquisition (DIA)</a:t>
            </a:r>
          </a:p>
          <a:p>
            <a:pPr lvl="2"/>
            <a:r>
              <a:rPr lang="en-US" dirty="0"/>
              <a:t>Selective Reaction Monitoring (SRM) 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6D9FF4F-0348-0041-9077-7782F1F5580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3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1892" cy="4351338"/>
          </a:xfrm>
        </p:spPr>
        <p:txBody>
          <a:bodyPr/>
          <a:lstStyle/>
          <a:p>
            <a:r>
              <a:rPr lang="en-US" dirty="0"/>
              <a:t>What type of quantitative accuracy do we need?</a:t>
            </a:r>
          </a:p>
          <a:p>
            <a:pPr lvl="1"/>
            <a:r>
              <a:rPr lang="en-US" dirty="0"/>
              <a:t>Fold-change</a:t>
            </a:r>
          </a:p>
          <a:p>
            <a:pPr lvl="1"/>
            <a:r>
              <a:rPr lang="en-US" dirty="0"/>
              <a:t>Percentage increase/decrease?</a:t>
            </a:r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E06C8-EC38-D441-BD55-7B304D164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9" t="14319"/>
          <a:stretch/>
        </p:blipFill>
        <p:spPr>
          <a:xfrm>
            <a:off x="6763768" y="2439616"/>
            <a:ext cx="5428232" cy="35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vs Targeted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B0A6D6-F4ED-B64F-BD3A-9EFF1A33B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14376564825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4" y="1276489"/>
            <a:ext cx="5960536" cy="5050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05324-93BF-7541-BCC9-174F1EED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81" y="1524000"/>
            <a:ext cx="2865895" cy="4260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B53AEC-350B-6F4D-B4EA-A1C3BFCB0781}"/>
              </a:ext>
            </a:extLst>
          </p:cNvPr>
          <p:cNvSpPr/>
          <p:nvPr/>
        </p:nvSpPr>
        <p:spPr>
          <a:xfrm>
            <a:off x="0" y="6488668"/>
            <a:ext cx="9157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Doerr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A. Mass spectrometry–based targeted proteomics.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 Methods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10, 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23 (2013). 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/10.1038/nmeth.2286</a:t>
            </a:r>
            <a:endParaRPr lang="en-US" sz="1400" b="1" i="0" u="none" strike="noStrike" dirty="0">
              <a:solidFill>
                <a:schemeClr val="bg1">
                  <a:lumMod val="50000"/>
                </a:schemeClr>
              </a:solidFill>
              <a:effectLst/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3843017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Sampling Strategies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27220-A068-DA47-B021-9ACE77045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Shotgun Proteomics</a:t>
            </a:r>
            <a:br>
              <a:rPr lang="en-US" dirty="0"/>
            </a:br>
            <a:r>
              <a:rPr lang="en-US" dirty="0"/>
              <a:t>Discovery of new peptides</a:t>
            </a:r>
            <a:br>
              <a:rPr lang="en-US" dirty="0"/>
            </a:br>
            <a:r>
              <a:rPr lang="en-US" dirty="0"/>
              <a:t>Data Dependent Acquisition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Limitations</a:t>
            </a:r>
            <a:br>
              <a:rPr lang="en-US" dirty="0"/>
            </a:br>
            <a:r>
              <a:rPr lang="en-US" dirty="0"/>
              <a:t>Top-(n) peaks selected for MS/MS</a:t>
            </a:r>
            <a:br>
              <a:rPr lang="en-US" dirty="0"/>
            </a:br>
            <a:r>
              <a:rPr lang="en-US" dirty="0"/>
              <a:t>-&gt; Different targets identified between runs</a:t>
            </a:r>
          </a:p>
          <a:p>
            <a:endParaRPr lang="en-US" dirty="0"/>
          </a:p>
          <a:p>
            <a:r>
              <a:rPr lang="en-US" dirty="0"/>
              <a:t>Targeted Proteomics</a:t>
            </a:r>
            <a:br>
              <a:rPr lang="en-US" dirty="0"/>
            </a:br>
            <a:r>
              <a:rPr lang="en-US" dirty="0"/>
              <a:t>Pre-defined list of peptides</a:t>
            </a:r>
            <a:br>
              <a:rPr lang="en-US" dirty="0"/>
            </a:br>
            <a:r>
              <a:rPr lang="en-US" dirty="0"/>
              <a:t>Data Independent Acquisition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Limitations</a:t>
            </a:r>
            <a:br>
              <a:rPr lang="en-US" dirty="0"/>
            </a:br>
            <a:r>
              <a:rPr lang="en-US" dirty="0"/>
              <a:t>Cannot discover new peptides/proteins</a:t>
            </a:r>
            <a:br>
              <a:rPr lang="en-US" dirty="0"/>
            </a:br>
            <a:r>
              <a:rPr lang="en-US" dirty="0"/>
              <a:t>Assay development for every analyte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Parameters to consider</a:t>
            </a:r>
          </a:p>
          <a:p>
            <a:r>
              <a:rPr lang="en-US" dirty="0"/>
              <a:t>Ionization</a:t>
            </a:r>
          </a:p>
          <a:p>
            <a:r>
              <a:rPr lang="en-US" dirty="0"/>
              <a:t>Fragmentation</a:t>
            </a:r>
          </a:p>
          <a:p>
            <a:r>
              <a:rPr lang="en-US" dirty="0"/>
              <a:t>Retention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057C25C-AF75-F545-AB2E-817DAF1923D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82" y="1663525"/>
            <a:ext cx="3872756" cy="2073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2" y="4375513"/>
            <a:ext cx="3872756" cy="21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9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Instrumentation for Targeted Proteomics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3A61912-301F-4A40-9FC2-E1E2418EE26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44308" y="2548085"/>
            <a:ext cx="6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SRM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4307" y="4846811"/>
            <a:ext cx="62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</a:rPr>
              <a:t>PRM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18" y="1963049"/>
            <a:ext cx="7664883" cy="39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Targeted</a:t>
            </a:r>
            <a:r>
              <a:rPr lang="sv-SE" dirty="0"/>
              <a:t> </a:t>
            </a:r>
            <a:r>
              <a:rPr lang="sv-SE" dirty="0" err="1"/>
              <a:t>Proteomics</a:t>
            </a:r>
            <a:endParaRPr lang="sv-SE" dirty="0"/>
          </a:p>
        </p:txBody>
      </p:sp>
      <p:sp>
        <p:nvSpPr>
          <p:cNvPr id="34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A3AFE1-AB53-C847-99C1-2C6922C109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v-SE" dirty="0"/>
              <a:t>Experimental </a:t>
            </a:r>
            <a:r>
              <a:rPr lang="sv-SE" dirty="0" err="1"/>
              <a:t>Rationale</a:t>
            </a:r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CAA53-7E75-6A4E-8531-633E844F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5207"/>
          <a:stretch/>
        </p:blipFill>
        <p:spPr>
          <a:xfrm>
            <a:off x="838200" y="1541691"/>
            <a:ext cx="5932224" cy="242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528BA-7B45-E247-BB04-1B346FA8B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477612"/>
            <a:ext cx="3808206" cy="1484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759E8-A4B6-7A41-BB44-FC5C6B4B0397}"/>
              </a:ext>
            </a:extLst>
          </p:cNvPr>
          <p:cNvSpPr/>
          <p:nvPr/>
        </p:nvSpPr>
        <p:spPr>
          <a:xfrm>
            <a:off x="7185072" y="5566142"/>
            <a:ext cx="6096000" cy="1110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0000"/>
                </a:solidFill>
                <a:latin typeface="Helvetica Light"/>
                <a:cs typeface="Helvetica Light"/>
              </a:rPr>
              <a:t>- Need reagents (i.e. peptides)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0000"/>
                </a:solidFill>
                <a:latin typeface="Helvetica Light"/>
                <a:cs typeface="Helvetica Light"/>
              </a:rPr>
              <a:t>- Tedious assay development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0000"/>
                </a:solidFill>
                <a:latin typeface="Helvetica Light"/>
              </a:rPr>
              <a:t>- High failure rate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C00000"/>
                </a:solidFill>
                <a:latin typeface="Helvetica Light"/>
              </a:rPr>
              <a:t>- Generally low throughput</a:t>
            </a:r>
            <a:endParaRPr lang="en-US" sz="11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626828-31D6-D74E-A934-8EF76BE33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5072" y="4300774"/>
            <a:ext cx="3883336" cy="1213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85B4B0-31AD-AA46-9AC2-9795F1D3DA51}"/>
              </a:ext>
            </a:extLst>
          </p:cNvPr>
          <p:cNvSpPr/>
          <p:nvPr/>
        </p:nvSpPr>
        <p:spPr>
          <a:xfrm>
            <a:off x="7184175" y="1329797"/>
            <a:ext cx="6096000" cy="6660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B050"/>
                </a:solidFill>
                <a:latin typeface="Helvetica Light"/>
              </a:rPr>
              <a:t>+ Target low abundant peptides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B050"/>
                </a:solidFill>
                <a:latin typeface="Helvetica Light"/>
              </a:rPr>
              <a:t>+ Complete data matrixes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69D34-F2EC-974B-AF5A-04F18888248E}"/>
              </a:ext>
            </a:extLst>
          </p:cNvPr>
          <p:cNvSpPr/>
          <p:nvPr/>
        </p:nvSpPr>
        <p:spPr>
          <a:xfrm>
            <a:off x="3722424" y="3980091"/>
            <a:ext cx="6096000" cy="370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Light"/>
              </a:rPr>
              <a:t>Data Dependent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778F2-5D3D-1C40-B036-A8CBC8ED231D}"/>
              </a:ext>
            </a:extLst>
          </p:cNvPr>
          <p:cNvSpPr/>
          <p:nvPr/>
        </p:nvSpPr>
        <p:spPr>
          <a:xfrm>
            <a:off x="8435056" y="3980091"/>
            <a:ext cx="6096000" cy="370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Light"/>
              </a:rPr>
              <a:t>Targeted</a:t>
            </a:r>
          </a:p>
        </p:txBody>
      </p:sp>
    </p:spTree>
    <p:extLst>
      <p:ext uri="{BB962C8B-B14F-4D97-AF65-F5344CB8AC3E}">
        <p14:creationId xmlns:p14="http://schemas.microsoft.com/office/powerpoint/2010/main" val="338562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 Quantification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Targeted Proteomics</a:t>
            </a:r>
          </a:p>
          <a:p>
            <a:pPr lvl="1"/>
            <a:r>
              <a:rPr lang="en-US" dirty="0"/>
              <a:t>Same data is harvested every run</a:t>
            </a:r>
          </a:p>
          <a:p>
            <a:pPr lvl="1"/>
            <a:r>
              <a:rPr lang="en-US" dirty="0"/>
              <a:t>More consistent data</a:t>
            </a:r>
          </a:p>
          <a:p>
            <a:pPr lvl="1"/>
            <a:r>
              <a:rPr lang="en-US" dirty="0"/>
              <a:t>Easier to compare between case / control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Drawback</a:t>
            </a:r>
          </a:p>
          <a:p>
            <a:pPr lvl="1"/>
            <a:r>
              <a:rPr lang="en-US" dirty="0"/>
              <a:t>Peptides has to be well characterized</a:t>
            </a:r>
          </a:p>
          <a:p>
            <a:pPr lvl="2"/>
            <a:r>
              <a:rPr lang="en-US" dirty="0"/>
              <a:t>Ionization</a:t>
            </a:r>
          </a:p>
          <a:p>
            <a:pPr lvl="2"/>
            <a:r>
              <a:rPr lang="en-US" dirty="0"/>
              <a:t>Retention time</a:t>
            </a:r>
          </a:p>
          <a:p>
            <a:pPr lvl="2"/>
            <a:r>
              <a:rPr lang="en-US" dirty="0"/>
              <a:t>Fragmentation</a:t>
            </a:r>
          </a:p>
          <a:p>
            <a:pPr lvl="1"/>
            <a:r>
              <a:rPr lang="en-US" dirty="0"/>
              <a:t>Assay development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DEDB6B3-8891-0640-9554-0E26DB5617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4"/>
          <a:stretch/>
        </p:blipFill>
        <p:spPr>
          <a:xfrm>
            <a:off x="7713188" y="1422401"/>
            <a:ext cx="2954812" cy="28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1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6569" cy="4351338"/>
          </a:xfrm>
        </p:spPr>
        <p:txBody>
          <a:bodyPr/>
          <a:lstStyle/>
          <a:p>
            <a:pPr lvl="1"/>
            <a:r>
              <a:rPr lang="en-US" dirty="0"/>
              <a:t>For clinical applications</a:t>
            </a:r>
          </a:p>
          <a:p>
            <a:pPr lvl="1"/>
            <a:r>
              <a:rPr lang="en-US" dirty="0"/>
              <a:t>Convert signal intensity to quantity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27DE5-9622-3449-BC32-7108BE5B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96" y="1825625"/>
            <a:ext cx="5934945" cy="42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7553A-8828-1840-98C8-43AD19F4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Count ≉ MS intensity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A2449F-F792-CA45-9BA5-F3372267710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F79731D-A74D-7B46-B4ED-F55233D8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07601"/>
              </p:ext>
            </p:extLst>
          </p:nvPr>
        </p:nvGraphicFramePr>
        <p:xfrm>
          <a:off x="5127885" y="1871475"/>
          <a:ext cx="6225915" cy="4130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2D83677-4DAE-3B48-8D3D-CBDF97ED978A}"/>
              </a:ext>
            </a:extLst>
          </p:cNvPr>
          <p:cNvSpPr txBox="1"/>
          <p:nvPr/>
        </p:nvSpPr>
        <p:spPr>
          <a:xfrm>
            <a:off x="5127885" y="5305294"/>
            <a:ext cx="251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prstClr val="black"/>
                </a:solidFill>
                <a:latin typeface="Calibri" panose="020F0502020204030204"/>
              </a:rPr>
              <a:t>Prakash, A. et al.</a:t>
            </a:r>
            <a:r>
              <a:rPr lang="pt-BR" sz="1200" i="1" dirty="0">
                <a:solidFill>
                  <a:prstClr val="black"/>
                </a:solidFill>
                <a:latin typeface="Calibri" panose="020F0502020204030204"/>
              </a:rPr>
              <a:t> J Proteome Res.</a:t>
            </a:r>
            <a:r>
              <a:rPr lang="pt-B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t-BR" sz="1200" b="1" dirty="0">
                <a:solidFill>
                  <a:prstClr val="black"/>
                </a:solidFill>
                <a:latin typeface="Calibri" panose="020F0502020204030204"/>
              </a:rPr>
              <a:t>2009</a:t>
            </a:r>
            <a:r>
              <a:rPr lang="pt-BR" sz="1200" dirty="0">
                <a:solidFill>
                  <a:prstClr val="black"/>
                </a:solidFill>
                <a:latin typeface="Calibri" panose="020F0502020204030204"/>
              </a:rPr>
              <a:t> 8(6): 2733–2739.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945410-C03D-A842-87C9-33897AE789B4}"/>
              </a:ext>
            </a:extLst>
          </p:cNvPr>
          <p:cNvSpPr/>
          <p:nvPr/>
        </p:nvSpPr>
        <p:spPr>
          <a:xfrm>
            <a:off x="8732591" y="1690688"/>
            <a:ext cx="216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Apolipoprotein B100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6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27B1-2A33-BF4D-BB0C-D8D8116A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7AD2-0E71-8146-807F-7929E25B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Introduce internal</a:t>
            </a:r>
          </a:p>
          <a:p>
            <a:pPr marL="457200" lvl="1" indent="0">
              <a:buNone/>
            </a:pPr>
            <a:r>
              <a:rPr lang="en-US" dirty="0"/>
              <a:t> standards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2E81B9-20CB-C24F-8583-BA58D9235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C7EED-FE14-424C-A5F1-5B1C3926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69" y="1404440"/>
            <a:ext cx="6516856" cy="47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7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FB1B-14BE-F746-9509-90E76FDA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Gold-standard for protein quantification</a:t>
            </a:r>
          </a:p>
          <a:p>
            <a:pPr lvl="1"/>
            <a:r>
              <a:rPr lang="en-US" dirty="0"/>
              <a:t>Standard curve</a:t>
            </a:r>
          </a:p>
          <a:p>
            <a:pPr lvl="1"/>
            <a:r>
              <a:rPr lang="en-US" dirty="0"/>
              <a:t>Internal standard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Limiting the number of possible analytes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A11890-A763-0842-8ED7-420F9883476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786383" y="1378445"/>
            <a:ext cx="2567417" cy="4912360"/>
            <a:chOff x="632983" y="1555496"/>
            <a:chExt cx="2567417" cy="4912360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5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11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0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9" idx="1"/>
              <a:endCxn id="8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7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Proteome</a:t>
            </a:r>
          </a:p>
          <a:p>
            <a:pPr lvl="1"/>
            <a:r>
              <a:rPr lang="en-US" dirty="0"/>
              <a:t>The complement protein found in a single cell in a particular environment</a:t>
            </a:r>
          </a:p>
          <a:p>
            <a:pPr lvl="1"/>
            <a:r>
              <a:rPr lang="en-US" dirty="0"/>
              <a:t>Complete collection of proteins encoded by the genome of an organism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Proteomics</a:t>
            </a:r>
          </a:p>
          <a:p>
            <a:pPr lvl="1"/>
            <a:r>
              <a:rPr lang="en-US" dirty="0"/>
              <a:t>The study of composition, structure, function and interaction of the proteins directing the activities of each living cell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6D9FF4F-0348-0041-9077-7782F1F5580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407833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 workflow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A3BD4C-F702-9441-8C47-775AB035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9407" cy="4351338"/>
          </a:xfrm>
        </p:spPr>
        <p:txBody>
          <a:bodyPr/>
          <a:lstStyle/>
          <a:p>
            <a:pPr marL="457200" indent="-457200"/>
            <a:r>
              <a:rPr lang="en-US" sz="2400" dirty="0"/>
              <a:t>Monitor all tryptic peptides</a:t>
            </a:r>
          </a:p>
          <a:p>
            <a:pPr marL="914400" lvl="1" indent="-457200"/>
            <a:r>
              <a:rPr lang="en-US" sz="2000" dirty="0"/>
              <a:t>Create a digital record of your sample</a:t>
            </a:r>
          </a:p>
          <a:p>
            <a:pPr marL="457200" indent="-457200"/>
            <a:r>
              <a:rPr lang="en-US" sz="2400" dirty="0"/>
              <a:t>High responding peptides</a:t>
            </a:r>
          </a:p>
          <a:p>
            <a:pPr marL="914400" lvl="1" indent="-457200"/>
            <a:r>
              <a:rPr lang="en-US" dirty="0"/>
              <a:t>Similar to SRM</a:t>
            </a:r>
          </a:p>
          <a:p>
            <a:pPr marL="457200" indent="-457200"/>
            <a:r>
              <a:rPr lang="en-US" sz="2400" dirty="0"/>
              <a:t>Peptides in a spectral library</a:t>
            </a:r>
            <a:endParaRPr lang="en-US" sz="2000" b="1" dirty="0"/>
          </a:p>
          <a:p>
            <a:pPr marL="914400" lvl="1" indent="-457200"/>
            <a:r>
              <a:rPr lang="en-US" sz="2000" b="1" dirty="0"/>
              <a:t>Identified by DDA</a:t>
            </a:r>
          </a:p>
          <a:p>
            <a:pPr marL="914400" lvl="1" indent="-457200"/>
            <a:r>
              <a:rPr lang="en-US" sz="2000" b="1" dirty="0"/>
              <a:t>Predicted by PROSIT</a:t>
            </a:r>
          </a:p>
          <a:p>
            <a:pPr marL="457200" indent="-457200"/>
            <a:endParaRPr lang="en-US" sz="2400" dirty="0"/>
          </a:p>
          <a:p>
            <a:endParaRPr lang="en-US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AD8AE969-7F51-CD4C-9AC0-9BF08CBEC2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886700" y="1366520"/>
            <a:ext cx="2567417" cy="4912360"/>
            <a:chOff x="632983" y="1555496"/>
            <a:chExt cx="2567417" cy="4912360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5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11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0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9" idx="1"/>
              <a:endCxn id="8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17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Independent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“All” Reaction Monitoring (coined by Bruce Lab)</a:t>
            </a:r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A08D9DDE-343B-9846-822B-034B22C175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276100" y="2255711"/>
            <a:ext cx="7548522" cy="1413078"/>
            <a:chOff x="752100" y="2255711"/>
            <a:chExt cx="7548522" cy="1413078"/>
          </a:xfrm>
        </p:grpSpPr>
        <p:sp>
          <p:nvSpPr>
            <p:cNvPr id="4" name="Left Brace 3"/>
            <p:cNvSpPr/>
            <p:nvPr/>
          </p:nvSpPr>
          <p:spPr>
            <a:xfrm rot="5400000">
              <a:off x="4370856" y="-899127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93648" y="2255711"/>
              <a:ext cx="40652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20  20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30583" y="3299457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215430" y="3299457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100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759645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058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0015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6972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3929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0886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7843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4800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7572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714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671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2628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585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6542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3499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0456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7413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4369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11327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8283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5241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1981200" y="3657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all fragment ions for all precursors between 500 and 900 </a:t>
            </a:r>
            <a:r>
              <a:rPr lang="en-US" i="1" dirty="0"/>
              <a:t>m/z</a:t>
            </a:r>
            <a:endParaRPr lang="en-US" dirty="0"/>
          </a:p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150640" y="4840524"/>
            <a:ext cx="7983960" cy="1825859"/>
            <a:chOff x="626640" y="4840523"/>
            <a:chExt cx="7983960" cy="182585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84" b="80000" l="11818" r="77273">
                          <a14:foregroundMark x1="15455" y1="13028" x2="52045" y2="71376"/>
                          <a14:foregroundMark x1="66364" y1="65688" x2="32727" y2="9725"/>
                          <a14:foregroundMark x1="28182" y1="6972" x2="29091" y2="10826"/>
                          <a14:foregroundMark x1="37955" y1="5505" x2="36591" y2="12661"/>
                          <a14:foregroundMark x1="22500" y1="10826" x2="41591" y2="9174"/>
                          <a14:backgroundMark x1="70227" y1="39083" x2="46364" y2="3486"/>
                          <a14:backgroundMark x1="67273" y1="12844" x2="60227" y2="15963"/>
                          <a14:backgroundMark x1="74773" y1="44587" x2="77273" y2="63303"/>
                          <a14:backgroundMark x1="12955" y1="17798" x2="20227" y2="9358"/>
                          <a14:backgroundMark x1="21591" y1="52661" x2="11818" y2="39083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saturation sat="96000"/>
                      </a14:imgEffect>
                      <a14:imgEffect>
                        <a14:brightnessContrast contrast="-2000"/>
                      </a14:imgEffect>
                    </a14:imgLayer>
                  </a14:imgProps>
                </a:ext>
              </a:extLst>
            </a:blip>
            <a:srcRect l="10092" r="22636" b="19572"/>
            <a:stretch/>
          </p:blipFill>
          <p:spPr>
            <a:xfrm rot="5400000">
              <a:off x="3451431" y="4544223"/>
              <a:ext cx="1410561" cy="208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8" name="Picture 4" descr="http://www.waters.com/webassets/cms/category/media/other_images/ms_primer_p2_fig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344" r="81075">
                          <a14:foregroundMark x1="43656" y1="11039" x2="43656" y2="29870"/>
                          <a14:foregroundMark x1="59785" y1="15584" x2="40430" y2="16017"/>
                          <a14:foregroundMark x1="57419" y1="12338" x2="57849" y2="28571"/>
                          <a14:foregroundMark x1="66452" y1="14935" x2="50323" y2="90909"/>
                          <a14:foregroundMark x1="31183" y1="15152" x2="49677" y2="89610"/>
                          <a14:foregroundMark x1="30108" y1="68615" x2="29462" y2="90693"/>
                          <a14:foregroundMark x1="70968" y1="69264" x2="72043" y2="91342"/>
                          <a14:foregroundMark x1="42581" y1="12338" x2="42581" y2="29221"/>
                          <a14:foregroundMark x1="42581" y1="31602" x2="41720" y2="8874"/>
                          <a14:foregroundMark x1="41290" y1="11688" x2="41290" y2="30736"/>
                          <a14:foregroundMark x1="63226" y1="13636" x2="38925" y2="14719"/>
                          <a14:foregroundMark x1="59785" y1="11039" x2="58280" y2="29221"/>
                          <a14:foregroundMark x1="55914" y1="34416" x2="56989" y2="9091"/>
                          <a14:foregroundMark x1="65161" y1="14069" x2="45376" y2="88528"/>
                          <a14:foregroundMark x1="72473" y1="16017" x2="29677" y2="16234"/>
                          <a14:foregroundMark x1="71183" y1="15152" x2="52903" y2="89177"/>
                          <a14:foregroundMark x1="62796" y1="63203" x2="54194" y2="88528"/>
                          <a14:foregroundMark x1="56344" y1="88528" x2="45591" y2="90043"/>
                          <a14:foregroundMark x1="46667" y1="88745" x2="28387" y2="12554"/>
                          <a14:foregroundMark x1="37204" y1="14502" x2="29247" y2="14935"/>
                          <a14:foregroundMark x1="64516" y1="11255" x2="59570" y2="13203"/>
                          <a14:foregroundMark x1="39570" y1="19048" x2="61290" y2="17532"/>
                          <a14:foregroundMark x1="58495" y1="12554" x2="42366" y2="12987"/>
                          <a14:foregroundMark x1="19570" y1="53896" x2="20000" y2="11688"/>
                          <a14:backgroundMark x1="76344" y1="79437" x2="77204" y2="84199"/>
                          <a14:backgroundMark x1="74624" y1="82900" x2="67957" y2="82035"/>
                          <a14:backgroundMark x1="74624" y1="12338" x2="75914" y2="20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4" r="19570"/>
            <a:stretch/>
          </p:blipFill>
          <p:spPr bwMode="auto">
            <a:xfrm>
              <a:off x="5486400" y="4840523"/>
              <a:ext cx="938265" cy="1505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on Cyclotron Resonance (ICR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10400" y="4869190"/>
              <a:ext cx="16002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135467" y="6297050"/>
              <a:ext cx="976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Orbitrap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6297050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Linear Ion Trap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38800" y="6297050"/>
              <a:ext cx="54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47071" y="6293922"/>
              <a:ext cx="761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FT-ICR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0" y="4876800"/>
              <a:ext cx="2091986" cy="132279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DB84CB-3429-B14B-99D6-78C5883E9DE5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662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263757-F726-B445-88E6-29432F798B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" name="Left Brace 124"/>
          <p:cNvSpPr/>
          <p:nvPr/>
        </p:nvSpPr>
        <p:spPr>
          <a:xfrm rot="5400000">
            <a:off x="6052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77667" y="1470854"/>
            <a:ext cx="406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2512162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897009" y="2514600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433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441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63366" y="2981706"/>
            <a:ext cx="7342634" cy="599694"/>
            <a:chOff x="990600" y="2971800"/>
            <a:chExt cx="7342634" cy="599694"/>
          </a:xfrm>
        </p:grpSpPr>
        <p:sp>
          <p:nvSpPr>
            <p:cNvPr id="68" name="Rectangle 6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6" name="Straight Arrow Connector 205"/>
          <p:cNvCxnSpPr/>
          <p:nvPr/>
        </p:nvCxnSpPr>
        <p:spPr>
          <a:xfrm>
            <a:off x="2286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696358" y="39828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2512161" y="2263143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56336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56336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2535932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3" name="Straight Arrow Connector 272"/>
          <p:cNvCxnSpPr>
            <a:stCxn id="72" idx="2"/>
            <a:endCxn id="162" idx="2"/>
          </p:cNvCxnSpPr>
          <p:nvPr/>
        </p:nvCxnSpPr>
        <p:spPr>
          <a:xfrm>
            <a:off x="4215459" y="310515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227351" y="3286506"/>
            <a:ext cx="12334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~2 seconds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981201" y="3733801"/>
            <a:ext cx="8229601" cy="2602961"/>
            <a:chOff x="609599" y="1295400"/>
            <a:chExt cx="8229601" cy="2602961"/>
          </a:xfrm>
        </p:grpSpPr>
        <p:grpSp>
          <p:nvGrpSpPr>
            <p:cNvPr id="119" name="Group 118"/>
            <p:cNvGrpSpPr/>
            <p:nvPr/>
          </p:nvGrpSpPr>
          <p:grpSpPr>
            <a:xfrm>
              <a:off x="609599" y="1295400"/>
              <a:ext cx="8229601" cy="2602961"/>
              <a:chOff x="549677" y="6985000"/>
              <a:chExt cx="8229601" cy="26029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549677" y="7006788"/>
                <a:ext cx="8229601" cy="2581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76020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76020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91625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91625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934255" y="6985000"/>
                <a:ext cx="16178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Precursor Filter</a:t>
                </a:r>
              </a:p>
              <a:p>
                <a:pPr algn="ctr"/>
                <a:r>
                  <a:rPr lang="en-US" dirty="0"/>
                  <a:t>780-800 </a:t>
                </a:r>
                <a:r>
                  <a:rPr lang="en-US" i="1" dirty="0"/>
                  <a:t>m/z</a:t>
                </a:r>
                <a:endParaRPr lang="en-US" dirty="0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776020" y="8887570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776020" y="8448682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>
                <a:off x="776020" y="8273126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/>
              <p:cNvGrpSpPr/>
              <p:nvPr/>
            </p:nvGrpSpPr>
            <p:grpSpPr>
              <a:xfrm>
                <a:off x="776020" y="8269976"/>
                <a:ext cx="4355101" cy="597039"/>
                <a:chOff x="776020" y="8273126"/>
                <a:chExt cx="4355101" cy="839482"/>
              </a:xfrm>
            </p:grpSpPr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>
                  <a:off x="3146317" y="9112608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3140273" y="889832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 flipV="1">
                  <a:off x="2926225" y="8624236"/>
                  <a:ext cx="214048" cy="2740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 flipV="1">
                  <a:off x="2926225" y="8624233"/>
                  <a:ext cx="214048" cy="48837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776020" y="8273126"/>
                <a:ext cx="4355101" cy="702218"/>
                <a:chOff x="776020" y="8273126"/>
                <a:chExt cx="4355101" cy="702218"/>
              </a:xfrm>
            </p:grpSpPr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3146317" y="8975344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D665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9C10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3140273" y="879979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8C24E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868C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rgbClr val="00868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D665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rgbClr val="9C10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 flipV="1">
                  <a:off x="2926225" y="8624234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8C24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2926225" y="8624232"/>
                  <a:ext cx="214048" cy="351112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Group 119"/>
            <p:cNvGrpSpPr/>
            <p:nvPr/>
          </p:nvGrpSpPr>
          <p:grpSpPr>
            <a:xfrm>
              <a:off x="5504865" y="1371600"/>
              <a:ext cx="3096503" cy="2407690"/>
              <a:chOff x="5356444" y="7098268"/>
              <a:chExt cx="3096503" cy="2407690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444" y="7544391"/>
                <a:ext cx="3096503" cy="1961567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5715215" y="7098268"/>
                <a:ext cx="2372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Orbitrap</a:t>
                </a:r>
                <a:r>
                  <a:rPr lang="en-US" dirty="0"/>
                  <a:t> Mass Analyzer</a:t>
                </a:r>
              </a:p>
            </p:txBody>
          </p: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81D8DEA8-AFFF-7647-B32D-CE3D687B1EE4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71028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B534A54-8707-3D4A-9ADC-0FD1D40C4E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" name="Left Brace 124"/>
          <p:cNvSpPr/>
          <p:nvPr/>
        </p:nvSpPr>
        <p:spPr>
          <a:xfrm rot="5400000">
            <a:off x="6052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77667" y="1470854"/>
            <a:ext cx="406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2512162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897009" y="2514600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433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441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63366" y="2981706"/>
            <a:ext cx="7342634" cy="599694"/>
            <a:chOff x="990600" y="2971800"/>
            <a:chExt cx="7342634" cy="599694"/>
          </a:xfrm>
        </p:grpSpPr>
        <p:sp>
          <p:nvSpPr>
            <p:cNvPr id="68" name="Rectangle 6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6" name="Straight Arrow Connector 205"/>
          <p:cNvCxnSpPr/>
          <p:nvPr/>
        </p:nvCxnSpPr>
        <p:spPr>
          <a:xfrm>
            <a:off x="2286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696358" y="39828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2512161" y="2263143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56336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56336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2535932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3" name="Straight Arrow Connector 272"/>
          <p:cNvCxnSpPr>
            <a:stCxn id="72" idx="2"/>
            <a:endCxn id="162" idx="2"/>
          </p:cNvCxnSpPr>
          <p:nvPr/>
        </p:nvCxnSpPr>
        <p:spPr>
          <a:xfrm>
            <a:off x="4215459" y="310515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227351" y="3286506"/>
            <a:ext cx="12334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~2 seconds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981201" y="3733801"/>
            <a:ext cx="8229601" cy="2602961"/>
            <a:chOff x="609599" y="1295400"/>
            <a:chExt cx="8229601" cy="2602961"/>
          </a:xfrm>
        </p:grpSpPr>
        <p:grpSp>
          <p:nvGrpSpPr>
            <p:cNvPr id="119" name="Group 118"/>
            <p:cNvGrpSpPr/>
            <p:nvPr/>
          </p:nvGrpSpPr>
          <p:grpSpPr>
            <a:xfrm>
              <a:off x="609599" y="1295400"/>
              <a:ext cx="8229601" cy="2602961"/>
              <a:chOff x="549677" y="6985000"/>
              <a:chExt cx="8229601" cy="26029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549677" y="7006788"/>
                <a:ext cx="8229601" cy="2581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76020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76020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91625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91625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934255" y="6985000"/>
                <a:ext cx="16178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Precursor Filter</a:t>
                </a:r>
              </a:p>
              <a:p>
                <a:pPr algn="ctr"/>
                <a:r>
                  <a:rPr lang="en-US" dirty="0"/>
                  <a:t>780-800 </a:t>
                </a:r>
                <a:r>
                  <a:rPr lang="en-US" i="1" dirty="0"/>
                  <a:t>m/z</a:t>
                </a:r>
                <a:endParaRPr lang="en-US" dirty="0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776020" y="8887570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776020" y="8448682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>
                <a:off x="776020" y="8273126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/>
              <p:cNvGrpSpPr/>
              <p:nvPr/>
            </p:nvGrpSpPr>
            <p:grpSpPr>
              <a:xfrm>
                <a:off x="776020" y="8269976"/>
                <a:ext cx="4355101" cy="597039"/>
                <a:chOff x="776020" y="8273126"/>
                <a:chExt cx="4355101" cy="839482"/>
              </a:xfrm>
            </p:grpSpPr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>
                  <a:off x="3146317" y="9112608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3140273" y="889832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 flipV="1">
                  <a:off x="2926225" y="8624236"/>
                  <a:ext cx="214048" cy="2740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 flipV="1">
                  <a:off x="2926225" y="8624233"/>
                  <a:ext cx="214048" cy="48837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776020" y="8273126"/>
                <a:ext cx="4355101" cy="702218"/>
                <a:chOff x="776020" y="8273126"/>
                <a:chExt cx="4355101" cy="702218"/>
              </a:xfrm>
            </p:grpSpPr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3146317" y="8975344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D665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9C10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3140273" y="879979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8C24E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868C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rgbClr val="00868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D665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rgbClr val="9C10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 flipV="1">
                  <a:off x="2926225" y="8624234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8C24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2926225" y="8624232"/>
                  <a:ext cx="214048" cy="351112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Group 119"/>
            <p:cNvGrpSpPr/>
            <p:nvPr/>
          </p:nvGrpSpPr>
          <p:grpSpPr>
            <a:xfrm>
              <a:off x="5504865" y="1371600"/>
              <a:ext cx="3096503" cy="2407690"/>
              <a:chOff x="5356444" y="7098268"/>
              <a:chExt cx="3096503" cy="2407690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444" y="7544391"/>
                <a:ext cx="3096503" cy="1961567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5715215" y="7098268"/>
                <a:ext cx="2372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Orbitrap</a:t>
                </a:r>
                <a:r>
                  <a:rPr lang="en-US" dirty="0"/>
                  <a:t> Mass Analyzer</a:t>
                </a:r>
              </a:p>
            </p:txBody>
          </p: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0360B56E-7EA3-8B43-B03F-3DAE5F0492F2}"/>
              </a:ext>
            </a:extLst>
          </p:cNvPr>
          <p:cNvSpPr txBox="1"/>
          <p:nvPr/>
        </p:nvSpPr>
        <p:spPr>
          <a:xfrm>
            <a:off x="9745983" y="6492875"/>
            <a:ext cx="252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</a:t>
            </a:r>
            <a:r>
              <a:rPr lang="en-US" dirty="0" err="1"/>
              <a:t>MacCoss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40614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42A8-DDE5-F74D-A156-71651C44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 spectral library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5AE96-F018-7A43-8DF3-B85803B0E2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08B2A-41C4-D14E-AF1C-40494EB66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8" r="25911" b="56251"/>
          <a:stretch/>
        </p:blipFill>
        <p:spPr>
          <a:xfrm>
            <a:off x="838200" y="1805353"/>
            <a:ext cx="6604450" cy="42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2514601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6897624" y="694945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3365399" y="67343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652876" y="67343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135845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2514601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6897624" y="694945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3365399" y="67343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652876" y="67343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364716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7E3-D688-2842-B77F-ADA457BA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EncyclopeDIA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B6F-C3E6-A14A-B107-52DD866A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 without libraries</a:t>
            </a:r>
          </a:p>
          <a:p>
            <a:r>
              <a:rPr lang="en-US" dirty="0"/>
              <a:t>Will be covered during the 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0B7-B79A-C440-A654-55CAA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46A9AA-4C39-1D40-A25B-C1B89DD0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the experiment performed … will it add unnecessary variance?</a:t>
            </a:r>
          </a:p>
          <a:p>
            <a:r>
              <a:rPr lang="en-US" dirty="0"/>
              <a:t>Are we eliminating/minimizing systematic effects?</a:t>
            </a:r>
          </a:p>
          <a:p>
            <a:r>
              <a:rPr lang="en-US" dirty="0"/>
              <a:t>Is your study powered correctly?</a:t>
            </a:r>
          </a:p>
          <a:p>
            <a:r>
              <a:rPr lang="en-US" dirty="0"/>
              <a:t>Pooling or not pooling samples? If you pool, are your results what you think they are?</a:t>
            </a:r>
          </a:p>
          <a:p>
            <a:r>
              <a:rPr lang="en-US" dirty="0"/>
              <a:t>Are you using the right test?</a:t>
            </a:r>
          </a:p>
          <a:p>
            <a:r>
              <a:rPr lang="en-US" dirty="0"/>
              <a:t>Are you correcting for multiple hypothesis testing?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688C90D-D976-884E-A889-63B782E7BFC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4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0B7-B79A-C440-A654-55CAADAB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selecting replicates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AAC723-9669-2849-BB18-CC00C60257C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291C6-7A83-9A41-9BF4-EFE528E4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A2051-783F-8848-9C89-B4070748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4" y="1348812"/>
            <a:ext cx="6972026" cy="53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8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04C617-4F8E-9440-9A02-D61794F6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learning outcomes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technical challenges in a proteomics analysis</a:t>
            </a:r>
          </a:p>
          <a:p>
            <a:endParaRPr lang="en-US" dirty="0"/>
          </a:p>
          <a:p>
            <a:r>
              <a:rPr lang="en-US" dirty="0"/>
              <a:t>Perform analysis and filter out your proteins of interest from raw proteomics data</a:t>
            </a:r>
          </a:p>
          <a:p>
            <a:endParaRPr lang="en-US" dirty="0"/>
          </a:p>
          <a:p>
            <a:r>
              <a:rPr lang="en-US" dirty="0"/>
              <a:t>Perform differential expression analysis, principal component analysis, clustering of data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29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DDA + DIA is a reasonable workflow to improve quantitation for DDA-identified peptides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for any peptide</a:t>
            </a:r>
          </a:p>
          <a:p>
            <a:pPr lvl="1"/>
            <a:r>
              <a:rPr lang="en-US" dirty="0"/>
              <a:t>Robust MS/MS quantification</a:t>
            </a:r>
          </a:p>
          <a:p>
            <a:pPr lvl="1"/>
            <a:r>
              <a:rPr lang="en-US" dirty="0"/>
              <a:t>Immunoassays are an imperfect solution to the protein quantitation problem.</a:t>
            </a:r>
          </a:p>
          <a:p>
            <a:pPr lvl="1"/>
            <a:r>
              <a:rPr lang="en-US" dirty="0"/>
              <a:t>Add the internal standard as early as possible to account for sample preparation errors</a:t>
            </a:r>
          </a:p>
          <a:p>
            <a:pPr lvl="1"/>
            <a:r>
              <a:rPr lang="en-US" dirty="0"/>
              <a:t>Systematic errors do occur and need to be corrected. </a:t>
            </a:r>
          </a:p>
          <a:p>
            <a:pPr lvl="1"/>
            <a:r>
              <a:rPr lang="en-US" dirty="0"/>
              <a:t>High sequence coverage improves the comprehensiveness of shotgun proteomics data</a:t>
            </a:r>
          </a:p>
          <a:p>
            <a:pPr lvl="1"/>
            <a:r>
              <a:rPr lang="en-US" dirty="0"/>
              <a:t>Know the isotope enrichment of the internal </a:t>
            </a:r>
            <a:r>
              <a:rPr lang="en-US" dirty="0" err="1"/>
              <a:t>standard.Can</a:t>
            </a:r>
            <a:r>
              <a:rPr lang="en-US" dirty="0"/>
              <a:t> be measured by a number of different techniques</a:t>
            </a:r>
          </a:p>
          <a:p>
            <a:pPr lvl="1"/>
            <a:r>
              <a:rPr lang="en-US" dirty="0"/>
              <a:t>13C labeled internal standards aren’t perfect and require special considerations to get accurate </a:t>
            </a:r>
            <a:r>
              <a:rPr lang="en-US" dirty="0" err="1"/>
              <a:t>isotopomerratios</a:t>
            </a:r>
            <a:endParaRPr lang="en-US" dirty="0"/>
          </a:p>
          <a:p>
            <a:pPr lvl="1"/>
            <a:r>
              <a:rPr lang="en-US" dirty="0"/>
              <a:t>Think about how you are going to calculate the significance before you do the study. Get help early on if you are not sure.</a:t>
            </a:r>
          </a:p>
          <a:p>
            <a:pPr lvl="1"/>
            <a:r>
              <a:rPr lang="en-US" dirty="0"/>
              <a:t>Is your sample size and experimental design going to answer your questions?</a:t>
            </a:r>
          </a:p>
          <a:p>
            <a:pPr lvl="1"/>
            <a:r>
              <a:rPr lang="en-US" dirty="0"/>
              <a:t>Don’t tolerate experiments with an N of 1! </a:t>
            </a:r>
          </a:p>
          <a:p>
            <a:pPr lvl="1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A91B9F5-156E-B24C-A4E6-7F5A45B2599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9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444"/>
          <p:cNvSpPr/>
          <p:nvPr/>
        </p:nvSpPr>
        <p:spPr>
          <a:xfrm>
            <a:off x="2428246" y="5657917"/>
            <a:ext cx="5147728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002" tIns="38002" rIns="38002" bIns="38002" anchor="ctr"/>
          <a:lstStyle>
            <a:lvl1pPr marL="72248" marR="126435" defTabSz="577991">
              <a:spcBef>
                <a:spcPts val="800"/>
              </a:spcBef>
              <a:tabLst>
                <a:tab pos="1371600" algn="l"/>
                <a:tab pos="2667000" algn="l"/>
                <a:tab pos="3568700" algn="l"/>
                <a:tab pos="4749800" algn="l"/>
                <a:tab pos="5918200" algn="l"/>
                <a:tab pos="7073900" algn="l"/>
                <a:tab pos="8242300" algn="l"/>
                <a:tab pos="9423400" algn="l"/>
                <a:tab pos="10591800" algn="l"/>
                <a:tab pos="11772900" algn="l"/>
                <a:tab pos="12928600" algn="l"/>
                <a:tab pos="14097000" algn="l"/>
              </a:tabLst>
              <a:defRPr sz="2800" b="1" i="1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hangingPunct="0"/>
            <a:endParaRPr kern="0" dirty="0"/>
          </a:p>
        </p:txBody>
      </p:sp>
      <p:pic>
        <p:nvPicPr>
          <p:cNvPr id="6" name="Shape 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0138" y="46134421"/>
            <a:ext cx="4083299" cy="21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513" y="46286821"/>
            <a:ext cx="4083299" cy="21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BDAFD42-50D1-2445-BCF7-2B7A498099A5}"/>
              </a:ext>
            </a:extLst>
          </p:cNvPr>
          <p:cNvSpPr txBox="1">
            <a:spLocks/>
          </p:cNvSpPr>
          <p:nvPr/>
        </p:nvSpPr>
        <p:spPr>
          <a:xfrm>
            <a:off x="421578" y="2587906"/>
            <a:ext cx="5010859" cy="3872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kern="0" dirty="0"/>
              <a:t>Resource of Recombinant proteins used for Antibody generation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3A273-5D22-6940-9508-7809BAE3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37" y="744837"/>
            <a:ext cx="6572186" cy="54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4279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Recombinant Protein fragments</a:t>
            </a:r>
          </a:p>
        </p:txBody>
      </p:sp>
      <p:sp>
        <p:nvSpPr>
          <p:cNvPr id="34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A3AFE1-AB53-C847-99C1-2C6922C1095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80524"/>
            <a:ext cx="4082143" cy="368980"/>
          </a:xfrm>
        </p:spPr>
        <p:txBody>
          <a:bodyPr>
            <a:normAutofit/>
          </a:bodyPr>
          <a:lstStyle/>
          <a:p>
            <a:r>
              <a:rPr lang="en-US" dirty="0" err="1"/>
              <a:t>PrESTs</a:t>
            </a:r>
            <a:r>
              <a:rPr lang="en-US" dirty="0"/>
              <a:t> from HPA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CEBBF-6B9F-214D-BE9D-5765E0C240D6}"/>
              </a:ext>
            </a:extLst>
          </p:cNvPr>
          <p:cNvSpPr/>
          <p:nvPr/>
        </p:nvSpPr>
        <p:spPr>
          <a:xfrm>
            <a:off x="0" y="6524602"/>
            <a:ext cx="66302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Zeiler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Straube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WL, Lundberg E, Uhlén M, Mann M (2012) MCP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E27227-187E-7F4F-996B-865E8A9364A6}"/>
              </a:ext>
            </a:extLst>
          </p:cNvPr>
          <p:cNvGrpSpPr/>
          <p:nvPr/>
        </p:nvGrpSpPr>
        <p:grpSpPr>
          <a:xfrm>
            <a:off x="1906400" y="3327896"/>
            <a:ext cx="8665799" cy="2947549"/>
            <a:chOff x="2005780" y="3351756"/>
            <a:chExt cx="7261545" cy="24699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06F987-1BE5-6040-A9DF-2443CFD3E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81" r="66677"/>
            <a:stretch/>
          </p:blipFill>
          <p:spPr>
            <a:xfrm>
              <a:off x="6587774" y="3372354"/>
              <a:ext cx="2679551" cy="244931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51A724-0B48-C54A-93C0-AE4E9A2B6D0E}"/>
                </a:ext>
              </a:extLst>
            </p:cNvPr>
            <p:cNvGrpSpPr/>
            <p:nvPr/>
          </p:nvGrpSpPr>
          <p:grpSpPr>
            <a:xfrm>
              <a:off x="2005780" y="3351756"/>
              <a:ext cx="4460302" cy="2288052"/>
              <a:chOff x="2033195" y="3521560"/>
              <a:chExt cx="4460302" cy="228805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55DB5D1-3289-EB46-A2D2-2CB5DC03C1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355"/>
              <a:stretch/>
            </p:blipFill>
            <p:spPr>
              <a:xfrm>
                <a:off x="2126845" y="3542158"/>
                <a:ext cx="4366652" cy="226745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F1C841-F59E-C349-892C-18BEA92E70F5}"/>
                  </a:ext>
                </a:extLst>
              </p:cNvPr>
              <p:cNvSpPr/>
              <p:nvPr/>
            </p:nvSpPr>
            <p:spPr>
              <a:xfrm>
                <a:off x="2033195" y="3521560"/>
                <a:ext cx="322730" cy="243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DF75620-256E-5344-A114-E59ED883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00" y="1963992"/>
            <a:ext cx="6097546" cy="104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C31D7-3E49-6549-8C0F-3AD990D6E6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1199" y="1622863"/>
            <a:ext cx="2669177" cy="1606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8E3282-97DE-5442-8F8A-BE44A0E5E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05646"/>
            <a:ext cx="869696" cy="7055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C35137-C3FE-9F42-AD05-353036D47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5" y="5717205"/>
            <a:ext cx="609125" cy="687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7DF04D-33FB-4744-B0D2-299DAC3FAF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34" t="23414" r="72783" b="70184"/>
          <a:stretch/>
        </p:blipFill>
        <p:spPr>
          <a:xfrm>
            <a:off x="5048269" y="1406465"/>
            <a:ext cx="2537263" cy="5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CCD5C-5842-0649-8F84-02115691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Toolbox</a:t>
            </a:r>
            <a:r>
              <a:rPr lang="sv-SE" dirty="0"/>
              <a:t> for </a:t>
            </a:r>
            <a:r>
              <a:rPr lang="sv-SE" dirty="0" err="1"/>
              <a:t>proteomics</a:t>
            </a:r>
            <a:endParaRPr lang="sv-SE" dirty="0"/>
          </a:p>
        </p:txBody>
      </p:sp>
      <p:sp>
        <p:nvSpPr>
          <p:cNvPr id="34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974C-971A-41F1-A8BB-37BAC51DB7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A3AFE1-AB53-C847-99C1-2C6922C1095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v-SE" dirty="0"/>
              <a:t>Human Protein Atlas </a:t>
            </a:r>
            <a:r>
              <a:rPr lang="sv-SE" dirty="0" err="1"/>
              <a:t>Resource</a:t>
            </a:r>
            <a:endParaRPr lang="sv-S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9271" y="1590424"/>
            <a:ext cx="5279154" cy="1397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31154" y="3348478"/>
            <a:ext cx="5019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entury Gothic"/>
              </a:rPr>
              <a:t>Antigens</a:t>
            </a:r>
          </a:p>
          <a:p>
            <a:r>
              <a:rPr lang="en-US" dirty="0">
                <a:solidFill>
                  <a:prstClr val="black"/>
                </a:solidFill>
                <a:latin typeface="Century Gothic"/>
              </a:rPr>
              <a:t>Recombinant protein fragments produced in </a:t>
            </a:r>
            <a:r>
              <a:rPr lang="en-US" i="1" dirty="0">
                <a:solidFill>
                  <a:prstClr val="black"/>
                </a:solidFill>
                <a:latin typeface="Century Gothic"/>
              </a:rPr>
              <a:t>Escherichia coli</a:t>
            </a:r>
          </a:p>
          <a:p>
            <a:r>
              <a:rPr lang="en-US" b="1" dirty="0">
                <a:solidFill>
                  <a:schemeClr val="accent1"/>
                </a:solidFill>
                <a:latin typeface="Century Gothic"/>
              </a:rPr>
              <a:t>&gt;50,000 </a:t>
            </a:r>
            <a:r>
              <a:rPr lang="en-US" dirty="0">
                <a:solidFill>
                  <a:schemeClr val="accent1"/>
                </a:solidFill>
                <a:latin typeface="Century Gothic"/>
              </a:rPr>
              <a:t>proteins passed QC for assay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1191" y="3348478"/>
            <a:ext cx="385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entury Gothic"/>
              </a:rPr>
              <a:t>Antibodies</a:t>
            </a:r>
          </a:p>
          <a:p>
            <a:r>
              <a:rPr lang="en-US" dirty="0">
                <a:solidFill>
                  <a:prstClr val="black"/>
                </a:solidFill>
                <a:latin typeface="Century Gothic"/>
              </a:rPr>
              <a:t>Affinity purified polyclonal Ab’s</a:t>
            </a:r>
          </a:p>
          <a:p>
            <a:r>
              <a:rPr lang="en-US" b="1" dirty="0">
                <a:solidFill>
                  <a:schemeClr val="accent1"/>
                </a:solidFill>
                <a:latin typeface="Century Gothic"/>
              </a:rPr>
              <a:t>&gt;25,000</a:t>
            </a:r>
            <a:r>
              <a:rPr lang="en-US" dirty="0">
                <a:solidFill>
                  <a:schemeClr val="accent1"/>
                </a:solidFill>
                <a:latin typeface="Century Gothic"/>
              </a:rPr>
              <a:t> Ab’s passed QC</a:t>
            </a:r>
          </a:p>
          <a:p>
            <a:r>
              <a:rPr lang="en-US" dirty="0">
                <a:solidFill>
                  <a:schemeClr val="accent1"/>
                </a:solidFill>
                <a:latin typeface="Century Gothic"/>
              </a:rPr>
              <a:t>Available from Atlas Antibodies</a:t>
            </a:r>
          </a:p>
        </p:txBody>
      </p:sp>
    </p:spTree>
    <p:extLst>
      <p:ext uri="{BB962C8B-B14F-4D97-AF65-F5344CB8AC3E}">
        <p14:creationId xmlns:p14="http://schemas.microsoft.com/office/powerpoint/2010/main" val="3686966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C72CC8-381C-E342-B0A5-A95D512E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" t="35789" r="46929"/>
          <a:stretch/>
        </p:blipFill>
        <p:spPr>
          <a:xfrm>
            <a:off x="407893" y="1251234"/>
            <a:ext cx="6290217" cy="46869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E7E9DD-3599-F84A-B673-1E17AB3EFEEB}"/>
              </a:ext>
            </a:extLst>
          </p:cNvPr>
          <p:cNvSpPr txBox="1">
            <a:spLocks/>
          </p:cNvSpPr>
          <p:nvPr/>
        </p:nvSpPr>
        <p:spPr>
          <a:xfrm>
            <a:off x="6814224" y="1760745"/>
            <a:ext cx="5010859" cy="3872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rgbClr val="0283C5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Pipeline for Targeted proteomics Assay generation</a:t>
            </a:r>
          </a:p>
          <a:p>
            <a:pPr algn="ctr">
              <a:lnSpc>
                <a:spcPct val="100000"/>
              </a:lnSpc>
            </a:pPr>
            <a:r>
              <a:rPr lang="en-US" sz="3600" dirty="0"/>
              <a:t>And PEPTIDE</a:t>
            </a:r>
          </a:p>
          <a:p>
            <a:pPr algn="ctr">
              <a:lnSpc>
                <a:spcPct val="100000"/>
              </a:lnSpc>
            </a:pPr>
            <a:r>
              <a:rPr lang="en-US" sz="3600" dirty="0"/>
              <a:t>Quantification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86CB3-4E7E-AE45-915E-62194AA61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61" b="66364"/>
          <a:stretch/>
        </p:blipFill>
        <p:spPr>
          <a:xfrm>
            <a:off x="7834757" y="2346471"/>
            <a:ext cx="3571481" cy="79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1265C-BDD1-AC4C-96BB-92F38A821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56"/>
          <a:stretch/>
        </p:blipFill>
        <p:spPr>
          <a:xfrm>
            <a:off x="7980117" y="3624649"/>
            <a:ext cx="3280760" cy="15807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4CFA233-B3E2-5245-83C4-5721A9982E94}"/>
              </a:ext>
            </a:extLst>
          </p:cNvPr>
          <p:cNvGrpSpPr/>
          <p:nvPr/>
        </p:nvGrpSpPr>
        <p:grpSpPr>
          <a:xfrm>
            <a:off x="983393" y="2145694"/>
            <a:ext cx="6307172" cy="3418619"/>
            <a:chOff x="469900" y="1980392"/>
            <a:chExt cx="6794940" cy="3682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4FCD85-184A-9147-A2CB-09AB7D5A0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557"/>
            <a:stretch/>
          </p:blipFill>
          <p:spPr>
            <a:xfrm>
              <a:off x="774699" y="1980392"/>
              <a:ext cx="6490141" cy="36829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C21A4-1A27-3B43-9E1A-E56F1235325A}"/>
                </a:ext>
              </a:extLst>
            </p:cNvPr>
            <p:cNvSpPr/>
            <p:nvPr/>
          </p:nvSpPr>
          <p:spPr>
            <a:xfrm>
              <a:off x="469900" y="1980392"/>
              <a:ext cx="622300" cy="432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</p:txBody>
      </p:sp>
    </p:spTree>
    <p:extLst>
      <p:ext uri="{BB962C8B-B14F-4D97-AF65-F5344CB8AC3E}">
        <p14:creationId xmlns:p14="http://schemas.microsoft.com/office/powerpoint/2010/main" val="1958261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98" r="52461" b="33266"/>
          <a:stretch/>
        </p:blipFill>
        <p:spPr>
          <a:xfrm>
            <a:off x="7834757" y="2346471"/>
            <a:ext cx="3571481" cy="7964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066EC-8FD2-A24B-9FDF-8B72E8FE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07" y="2091724"/>
            <a:ext cx="5879905" cy="364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7B8D4-CD16-C148-BFA8-B829665C8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96"/>
          <a:stretch/>
        </p:blipFill>
        <p:spPr>
          <a:xfrm>
            <a:off x="7834756" y="3566984"/>
            <a:ext cx="3407013" cy="18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4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8D304-3A82-0B4E-A185-AC7B3E73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" t="65433" r="52068" b="931"/>
          <a:stretch/>
        </p:blipFill>
        <p:spPr>
          <a:xfrm>
            <a:off x="7782319" y="2321550"/>
            <a:ext cx="3571481" cy="7964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56E840A-4CBF-3448-A75C-715915A4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Full-length vs Protein Fragment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ED4FA80-0FC7-5A4E-8A3E-A139FAA26D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Peptide 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B8702-947E-C947-887A-4FCE38F3D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6"/>
          <a:stretch/>
        </p:blipFill>
        <p:spPr>
          <a:xfrm>
            <a:off x="7928689" y="3739978"/>
            <a:ext cx="3159440" cy="1691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DD922-FAF7-B440-A039-1A9B89A0C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81" y="2105247"/>
            <a:ext cx="5911525" cy="3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7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2DFA6-02D6-A944-A9D1-85F21135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926652" y="1770053"/>
            <a:ext cx="2655208" cy="286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4EF66-467E-7842-9A1F-A4A5CD4C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0" y="1353561"/>
            <a:ext cx="3845379" cy="35193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B3DE1E-710A-8A4A-99AD-60C73BB9DCA3}"/>
              </a:ext>
            </a:extLst>
          </p:cNvPr>
          <p:cNvSpPr/>
          <p:nvPr/>
        </p:nvSpPr>
        <p:spPr>
          <a:xfrm>
            <a:off x="54429" y="6345962"/>
            <a:ext cx="1213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Oeckl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Steinacker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P, Otto M. Comparison of Internal Standard Approaches for SRM Analysis of Alpha-Synuclein in Cerebrospinal Fluid. J Proteome Res. American Chemical Society; 2017 Nov 14;17(1):516–23. 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3DD68D-4DCF-5242-B5BF-87CDD200DD49}"/>
              </a:ext>
            </a:extLst>
          </p:cNvPr>
          <p:cNvSpPr/>
          <p:nvPr/>
        </p:nvSpPr>
        <p:spPr>
          <a:xfrm>
            <a:off x="-319594" y="2557535"/>
            <a:ext cx="539442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Peptide</a:t>
            </a:r>
          </a:p>
          <a:p>
            <a:pPr algn="ctr">
              <a:spcBef>
                <a:spcPct val="0"/>
              </a:spcBef>
            </a:pPr>
            <a:r>
              <a:rPr lang="en-US" sz="36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976028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peptide shall we use?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6B2EA-1174-6745-8F04-A13457213035}"/>
              </a:ext>
            </a:extLst>
          </p:cNvPr>
          <p:cNvSpPr/>
          <p:nvPr/>
        </p:nvSpPr>
        <p:spPr>
          <a:xfrm>
            <a:off x="0" y="6581001"/>
            <a:ext cx="3033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Edfors </a:t>
            </a:r>
            <a:r>
              <a:rPr lang="en-US" sz="1200" i="1" dirty="0"/>
              <a:t>et al.</a:t>
            </a:r>
            <a:r>
              <a:rPr lang="en-US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F6F6B-9384-DB41-9CA7-C3009F4E609C}"/>
              </a:ext>
            </a:extLst>
          </p:cNvPr>
          <p:cNvSpPr txBox="1"/>
          <p:nvPr/>
        </p:nvSpPr>
        <p:spPr>
          <a:xfrm>
            <a:off x="9111342" y="2590801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67B3"/>
                </a:solidFill>
              </a:rPr>
              <a:t>Heavy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250AB-28AC-7A48-9058-38F14258F705}"/>
              </a:ext>
            </a:extLst>
          </p:cNvPr>
          <p:cNvSpPr txBox="1"/>
          <p:nvPr/>
        </p:nvSpPr>
        <p:spPr>
          <a:xfrm>
            <a:off x="9111342" y="2286001"/>
            <a:ext cx="64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71E43"/>
                </a:solidFill>
              </a:rPr>
              <a:t>Light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9F8B3-0158-FC48-8F15-4D9A829C305A}"/>
              </a:ext>
            </a:extLst>
          </p:cNvPr>
          <p:cNvSpPr/>
          <p:nvPr/>
        </p:nvSpPr>
        <p:spPr>
          <a:xfrm>
            <a:off x="620486" y="1785257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D05BF-F33C-E146-8585-276B8F761314}"/>
              </a:ext>
            </a:extLst>
          </p:cNvPr>
          <p:cNvSpPr/>
          <p:nvPr/>
        </p:nvSpPr>
        <p:spPr>
          <a:xfrm>
            <a:off x="2928257" y="1785257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4F1A2-357A-6D4C-B9BD-D17F8569A105}"/>
              </a:ext>
            </a:extLst>
          </p:cNvPr>
          <p:cNvSpPr/>
          <p:nvPr/>
        </p:nvSpPr>
        <p:spPr>
          <a:xfrm>
            <a:off x="3034183" y="4048978"/>
            <a:ext cx="489857" cy="38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29BAF9-0FE9-0C4F-9F3E-EB3E69861D46}"/>
              </a:ext>
            </a:extLst>
          </p:cNvPr>
          <p:cNvGrpSpPr/>
          <p:nvPr/>
        </p:nvGrpSpPr>
        <p:grpSpPr>
          <a:xfrm>
            <a:off x="709712" y="1868167"/>
            <a:ext cx="9072878" cy="3794752"/>
            <a:chOff x="709712" y="1868167"/>
            <a:chExt cx="9072878" cy="37947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BB8C1-BDA7-8240-AB22-4F0D0E0F421D}"/>
                </a:ext>
              </a:extLst>
            </p:cNvPr>
            <p:cNvGrpSpPr/>
            <p:nvPr/>
          </p:nvGrpSpPr>
          <p:grpSpPr>
            <a:xfrm>
              <a:off x="838200" y="1898028"/>
              <a:ext cx="8944390" cy="3764891"/>
              <a:chOff x="838200" y="1898028"/>
              <a:chExt cx="8944390" cy="376489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D25CB53-5A37-1D46-9456-3069793D9B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52"/>
              <a:stretch/>
            </p:blipFill>
            <p:spPr>
              <a:xfrm>
                <a:off x="838200" y="1898028"/>
                <a:ext cx="8944390" cy="376489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657A29-8FBA-1144-8CEA-7EE64D614579}"/>
                  </a:ext>
                </a:extLst>
              </p:cNvPr>
              <p:cNvSpPr/>
              <p:nvPr/>
            </p:nvSpPr>
            <p:spPr>
              <a:xfrm>
                <a:off x="2928257" y="3724088"/>
                <a:ext cx="489857" cy="384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859FA0-759E-CE43-ABB8-95D8382DA797}"/>
                </a:ext>
              </a:extLst>
            </p:cNvPr>
            <p:cNvSpPr/>
            <p:nvPr/>
          </p:nvSpPr>
          <p:spPr>
            <a:xfrm>
              <a:off x="2928257" y="1868167"/>
              <a:ext cx="489857" cy="384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A87AE1-2E02-944A-B0CE-93D26D0297AB}"/>
                </a:ext>
              </a:extLst>
            </p:cNvPr>
            <p:cNvSpPr/>
            <p:nvPr/>
          </p:nvSpPr>
          <p:spPr>
            <a:xfrm>
              <a:off x="709712" y="1868167"/>
              <a:ext cx="489857" cy="384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5129F6-C8C1-E346-87A2-37D8B5241E47}"/>
              </a:ext>
            </a:extLst>
          </p:cNvPr>
          <p:cNvGrpSpPr/>
          <p:nvPr/>
        </p:nvGrpSpPr>
        <p:grpSpPr>
          <a:xfrm>
            <a:off x="3173185" y="3763792"/>
            <a:ext cx="7072047" cy="2063662"/>
            <a:chOff x="3033486" y="3769587"/>
            <a:chExt cx="7072047" cy="20636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7B4645-E271-5A4A-A52B-30558144E57B}"/>
                </a:ext>
              </a:extLst>
            </p:cNvPr>
            <p:cNvSpPr/>
            <p:nvPr/>
          </p:nvSpPr>
          <p:spPr>
            <a:xfrm>
              <a:off x="3033486" y="3769587"/>
              <a:ext cx="7072047" cy="206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81D915-5257-3149-B94F-0158F310D451}"/>
                </a:ext>
              </a:extLst>
            </p:cNvPr>
            <p:cNvSpPr/>
            <p:nvPr/>
          </p:nvSpPr>
          <p:spPr>
            <a:xfrm>
              <a:off x="3521509" y="4219308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MPLLLLLPLLWAGALAMAAAEVSADQVATVMWDYFSQLSNNAKEAVEHLQKSELTQQLNALFQDKLGEVNTYAGDLQKKLVPFATELHERLAKDSEKLKEEIGKELEELRARLLPHANEVSQKIGDNLRELQQRLEPYADQLRTQVNTQAEQLRRQLTPYAQRMERVLRENADSLQASLRPHADELKAKIDQNVEELKGRLTPYADEFKVKIDQTVEELRRSLAPYAQDTQEKLNHQ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LEGLTFQMKKNAEELKARISASAEELRQR</a:t>
              </a:r>
              <a:r>
                <a:rPr lang="en-US" sz="1200" b="1" u="sng" dirty="0">
                  <a:solidFill>
                    <a:srgbClr val="ED7D3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LAPLAEDVR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GNLRGNTEGLQKSLAELGGHLDQQVEEFRRR</a:t>
              </a:r>
              <a:r>
                <a:rPr lang="en-US" sz="1200" b="1" u="sng" dirty="0">
                  <a:solidFill>
                    <a:srgbClr val="FFC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VEPYGENFNK</a:t>
              </a:r>
              <a:r>
                <a:rPr lang="en-US" sz="1200" b="1" u="sng" dirty="0">
                  <a:solidFill>
                    <a:srgbClr val="ED7D3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ALVQQMEQLR</a:t>
              </a:r>
              <a:r>
                <a:rPr lang="en-US" sz="1200" b="1" u="sng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QKLGPHAGDVEGHLSFLEKDLRDKVNSFFSTFKEKESQDKTLSLP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ELEQQQEQQQEQQQEQVQMLAPLESGAPENLYFQGEDQVDPRLIDGK</a:t>
              </a:r>
              <a:endPara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F12B56-971A-1149-84C0-FE8DB1ED4883}"/>
              </a:ext>
            </a:extLst>
          </p:cNvPr>
          <p:cNvSpPr txBox="1"/>
          <p:nvPr/>
        </p:nvSpPr>
        <p:spPr>
          <a:xfrm>
            <a:off x="10176526" y="4610957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APOA4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C850E-0789-1C4D-A93A-A39576C9AC55}"/>
              </a:ext>
            </a:extLst>
          </p:cNvPr>
          <p:cNvSpPr txBox="1"/>
          <p:nvPr/>
        </p:nvSpPr>
        <p:spPr>
          <a:xfrm>
            <a:off x="1338437" y="1452105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Measure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3AA02-DB61-B14D-8A02-AEB7C4D0D07A}"/>
              </a:ext>
            </a:extLst>
          </p:cNvPr>
          <p:cNvSpPr txBox="1"/>
          <p:nvPr/>
        </p:nvSpPr>
        <p:spPr>
          <a:xfrm>
            <a:off x="3982159" y="144960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Combine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902BD7-1E89-554A-BFB6-1E9467C0A80A}"/>
              </a:ext>
            </a:extLst>
          </p:cNvPr>
          <p:cNvSpPr txBox="1"/>
          <p:nvPr/>
        </p:nvSpPr>
        <p:spPr>
          <a:xfrm>
            <a:off x="6410565" y="1449607"/>
            <a:ext cx="222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Sequence coverage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8DC612-55AC-2143-9225-DDC370A31473}"/>
              </a:ext>
            </a:extLst>
          </p:cNvPr>
          <p:cNvSpPr txBox="1"/>
          <p:nvPr/>
        </p:nvSpPr>
        <p:spPr>
          <a:xfrm>
            <a:off x="9446966" y="2252965"/>
            <a:ext cx="64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B69D5B-6878-3141-9E58-5FC981091E1B}"/>
              </a:ext>
            </a:extLst>
          </p:cNvPr>
          <p:cNvSpPr txBox="1"/>
          <p:nvPr/>
        </p:nvSpPr>
        <p:spPr>
          <a:xfrm>
            <a:off x="9446966" y="2687680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Heavy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809C05A-E652-0C4F-AB5F-9C43017F371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Proteomics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288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Comprehensive datasets can easily be generated using transcriptomics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Selective pressure is acting at the protein-level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chemeClr val="accent1"/>
                </a:solidFill>
              </a:rPr>
              <a:t>level</a:t>
            </a:r>
            <a:r>
              <a:rPr lang="en-US" dirty="0"/>
              <a:t> of transcription is not a quantitative estimate of its corresponding protein </a:t>
            </a:r>
            <a:r>
              <a:rPr lang="en-US" b="1" dirty="0">
                <a:solidFill>
                  <a:schemeClr val="accent1"/>
                </a:solidFill>
              </a:rPr>
              <a:t>level</a:t>
            </a:r>
            <a:r>
              <a:rPr lang="en-US" b="1" dirty="0"/>
              <a:t> </a:t>
            </a:r>
            <a:r>
              <a:rPr lang="en-US" dirty="0"/>
              <a:t>-&gt; Translation efficiency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Absolute quantification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Sensitive antibody-based assays or </a:t>
            </a:r>
            <a:br>
              <a:rPr lang="en-US" dirty="0"/>
            </a:br>
            <a:r>
              <a:rPr lang="en-US" dirty="0"/>
              <a:t>LC-MS/MS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9B6C65-EDA8-834F-ABC1-2B4904024FF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6A4C1-1DC3-6D49-9343-E796EFCAFC9E}"/>
              </a:ext>
            </a:extLst>
          </p:cNvPr>
          <p:cNvSpPr txBox="1"/>
          <p:nvPr/>
        </p:nvSpPr>
        <p:spPr>
          <a:xfrm>
            <a:off x="9924063" y="2190523"/>
            <a:ext cx="1636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Absolute and </a:t>
            </a:r>
          </a:p>
          <a:p>
            <a:pPr algn="ctr"/>
            <a:r>
              <a:rPr lang="en-US" sz="1400" dirty="0"/>
              <a:t>Relative Abundance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E7102-662F-7B4C-971D-1B1AF82E2FD0}"/>
              </a:ext>
            </a:extLst>
          </p:cNvPr>
          <p:cNvSpPr txBox="1"/>
          <p:nvPr/>
        </p:nvSpPr>
        <p:spPr>
          <a:xfrm>
            <a:off x="8337368" y="2102337"/>
            <a:ext cx="83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Turnover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EC44E-9B94-4644-82CE-4CF226A0574F}"/>
              </a:ext>
            </a:extLst>
          </p:cNvPr>
          <p:cNvSpPr txBox="1"/>
          <p:nvPr/>
        </p:nvSpPr>
        <p:spPr>
          <a:xfrm>
            <a:off x="7527218" y="3147620"/>
            <a:ext cx="1131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PTM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57241-BFD2-6249-8CBB-DF280352F4BB}"/>
              </a:ext>
            </a:extLst>
          </p:cNvPr>
          <p:cNvSpPr txBox="1"/>
          <p:nvPr/>
        </p:nvSpPr>
        <p:spPr>
          <a:xfrm>
            <a:off x="8018012" y="4013668"/>
            <a:ext cx="1387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Isoforms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A5A2-95A2-E34C-BE58-24559FB0B27E}"/>
              </a:ext>
            </a:extLst>
          </p:cNvPr>
          <p:cNvSpPr txBox="1"/>
          <p:nvPr/>
        </p:nvSpPr>
        <p:spPr>
          <a:xfrm>
            <a:off x="9405956" y="4504828"/>
            <a:ext cx="2198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Complexes and</a:t>
            </a:r>
            <a:br>
              <a:rPr lang="en-US" sz="1400" dirty="0"/>
            </a:br>
            <a:r>
              <a:rPr lang="en-US" sz="1400" dirty="0"/>
              <a:t>Protein Protein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1295D-3452-DE46-B352-B0E8E800446F}"/>
              </a:ext>
            </a:extLst>
          </p:cNvPr>
          <p:cNvSpPr txBox="1"/>
          <p:nvPr/>
        </p:nvSpPr>
        <p:spPr>
          <a:xfrm>
            <a:off x="10742492" y="3455396"/>
            <a:ext cx="104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Localization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E53954-9F20-EB45-9C15-7858FA31ED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97" y="2689813"/>
            <a:ext cx="1478374" cy="14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46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Selecting the optimal peptide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3548-F011-DC48-AAEA-FE055DA3B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28" t="63516" r="5038" b="2046"/>
          <a:stretch/>
        </p:blipFill>
        <p:spPr>
          <a:xfrm>
            <a:off x="5640212" y="1524000"/>
            <a:ext cx="5217005" cy="465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F2BDB-D00D-B848-AD55-52D0F5EFC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" t="45526" r="51016" b="8098"/>
          <a:stretch/>
        </p:blipFill>
        <p:spPr>
          <a:xfrm>
            <a:off x="970512" y="1261604"/>
            <a:ext cx="4173117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PEPTIDE formation Kinetics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301961-BFE2-8948-A740-4C2E9DD8F19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v-SE" dirty="0" err="1"/>
              <a:t>Trypsin</a:t>
            </a:r>
            <a:r>
              <a:rPr lang="sv-SE" dirty="0"/>
              <a:t> Digestion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790D7-0E4E-2E4C-8B8A-ECF5B8E60827}"/>
              </a:ext>
            </a:extLst>
          </p:cNvPr>
          <p:cNvGrpSpPr/>
          <p:nvPr/>
        </p:nvGrpSpPr>
        <p:grpSpPr>
          <a:xfrm>
            <a:off x="241672" y="2153927"/>
            <a:ext cx="4266828" cy="3572478"/>
            <a:chOff x="-223053" y="2864431"/>
            <a:chExt cx="3810465" cy="3190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177FAD-67DB-A24C-81C3-AFCAE2728C7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88695" y="3262262"/>
              <a:ext cx="672052" cy="6720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B4E725-5E57-FA40-A5EF-342500546748}"/>
                </a:ext>
              </a:extLst>
            </p:cNvPr>
            <p:cNvSpPr txBox="1"/>
            <p:nvPr/>
          </p:nvSpPr>
          <p:spPr>
            <a:xfrm>
              <a:off x="-223053" y="2864431"/>
              <a:ext cx="1445739" cy="24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Slab Light" charset="0"/>
                  <a:ea typeface="Roboto Slab Light" charset="0"/>
                </a:defRPr>
              </a:lvl1pPr>
            </a:lstStyle>
            <a:p>
              <a:r>
                <a:rPr lang="sv-SE" dirty="0"/>
                <a:t>QPrEST standards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918EDD-C77D-1D4C-BD8A-025894D14E21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 rot="8543686" flipH="1">
              <a:off x="542997" y="3394704"/>
              <a:ext cx="493073" cy="54304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770C98-946E-4740-B88C-47B48F901ADE}"/>
                </a:ext>
              </a:extLst>
            </p:cNvPr>
            <p:cNvGrpSpPr/>
            <p:nvPr/>
          </p:nvGrpSpPr>
          <p:grpSpPr>
            <a:xfrm>
              <a:off x="762623" y="3100563"/>
              <a:ext cx="2824789" cy="2954248"/>
              <a:chOff x="7134973" y="1911286"/>
              <a:chExt cx="3715274" cy="388554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7AAFAFD-E2E5-F040-A322-4C35E9416874}"/>
                  </a:ext>
                </a:extLst>
              </p:cNvPr>
              <p:cNvGrpSpPr/>
              <p:nvPr/>
            </p:nvGrpSpPr>
            <p:grpSpPr>
              <a:xfrm>
                <a:off x="7134973" y="3007868"/>
                <a:ext cx="423922" cy="2788961"/>
                <a:chOff x="6331470" y="1825625"/>
                <a:chExt cx="697358" cy="4587880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7934845-EA84-2940-9920-53FD14ADF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1825625"/>
                  <a:ext cx="697357" cy="91757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58AE8A-BE94-E244-BBBF-12A719D37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2743200"/>
                  <a:ext cx="697355" cy="917575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62CDF4E-28E7-2548-8138-420BBBE67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3660777"/>
                  <a:ext cx="697358" cy="917575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03E8D504-9327-F343-962B-2D929EA18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4578353"/>
                  <a:ext cx="697358" cy="917575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2D903D4-9875-6D42-A039-749B6423E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470" y="5495930"/>
                  <a:ext cx="697356" cy="917575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09266E-1854-F843-AAEA-6F05F284348D}"/>
                  </a:ext>
                </a:extLst>
              </p:cNvPr>
              <p:cNvSpPr txBox="1"/>
              <p:nvPr/>
            </p:nvSpPr>
            <p:spPr>
              <a:xfrm>
                <a:off x="7695602" y="2336911"/>
                <a:ext cx="396789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BC308F-3560-CE4F-BFC3-244CDA236A4E}"/>
                  </a:ext>
                </a:extLst>
              </p:cNvPr>
              <p:cNvSpPr txBox="1"/>
              <p:nvPr/>
            </p:nvSpPr>
            <p:spPr>
              <a:xfrm>
                <a:off x="8273380" y="234312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47D71-CAF7-AF4A-9F7D-B24BB34A3374}"/>
                  </a:ext>
                </a:extLst>
              </p:cNvPr>
              <p:cNvSpPr txBox="1"/>
              <p:nvPr/>
            </p:nvSpPr>
            <p:spPr>
              <a:xfrm>
                <a:off x="8877789" y="233691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F61DF0-F048-D348-8470-9DA37E6233C8}"/>
                  </a:ext>
                </a:extLst>
              </p:cNvPr>
              <p:cNvSpPr txBox="1"/>
              <p:nvPr/>
            </p:nvSpPr>
            <p:spPr>
              <a:xfrm>
                <a:off x="10145642" y="2343121"/>
                <a:ext cx="704605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360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C6A64-F412-EB43-9B46-DB876A136EB3}"/>
                  </a:ext>
                </a:extLst>
              </p:cNvPr>
              <p:cNvSpPr txBox="1"/>
              <p:nvPr/>
            </p:nvSpPr>
            <p:spPr>
              <a:xfrm>
                <a:off x="9385787" y="2336911"/>
                <a:ext cx="55069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6B8933E-A08C-EB4B-880C-C425AC314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3878" y="3254132"/>
                <a:ext cx="4565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E57B81-977B-FB40-AA03-2520791C42B0}"/>
                  </a:ext>
                </a:extLst>
              </p:cNvPr>
              <p:cNvSpPr txBox="1"/>
              <p:nvPr/>
            </p:nvSpPr>
            <p:spPr>
              <a:xfrm>
                <a:off x="7876591" y="1911286"/>
                <a:ext cx="2347588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Trypsin Digestion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04B2006-B0E4-8F4D-BA18-690D6A789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3878" y="3794565"/>
                <a:ext cx="8177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E7C4294-9965-A74B-B302-7CCB177E8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043" y="4357835"/>
                <a:ext cx="12839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7BDB1D6-5C18-6843-A431-BE9BBF832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043" y="4898269"/>
                <a:ext cx="18598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14EFC26-8BC5-D14B-B5B7-009BED49B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5518" y="5413197"/>
                <a:ext cx="7328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6684CD-6310-F141-848B-CB0E12A866C6}"/>
                  </a:ext>
                </a:extLst>
              </p:cNvPr>
              <p:cNvSpPr txBox="1"/>
              <p:nvPr/>
            </p:nvSpPr>
            <p:spPr>
              <a:xfrm>
                <a:off x="9796816" y="2336909"/>
                <a:ext cx="451606" cy="48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4E8D7147-7194-8F43-A5FA-D3456C998AD3}"/>
                </a:ext>
              </a:extLst>
            </p:cNvPr>
            <p:cNvCxnSpPr>
              <a:cxnSpLocks/>
            </p:cNvCxnSpPr>
            <p:nvPr/>
          </p:nvCxnSpPr>
          <p:spPr>
            <a:xfrm rot="8100000" flipH="1" flipV="1">
              <a:off x="2420790" y="5693114"/>
              <a:ext cx="255610" cy="190982"/>
            </a:xfrm>
            <a:prstGeom prst="bentConnector3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BF040F-6AEE-644F-946E-4F9B7BAE4B25}"/>
                </a:ext>
              </a:extLst>
            </p:cNvPr>
            <p:cNvCxnSpPr/>
            <p:nvPr/>
          </p:nvCxnSpPr>
          <p:spPr>
            <a:xfrm flipH="1">
              <a:off x="1159642" y="5807173"/>
              <a:ext cx="1235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00191E2-BA09-9840-B592-E375CD76F6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27" t="72292"/>
          <a:stretch/>
        </p:blipFill>
        <p:spPr>
          <a:xfrm>
            <a:off x="5066936" y="2190461"/>
            <a:ext cx="6988029" cy="3552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8D5B6-2763-DA43-87BE-79EE971A41EE}"/>
              </a:ext>
            </a:extLst>
          </p:cNvPr>
          <p:cNvSpPr/>
          <p:nvPr/>
        </p:nvSpPr>
        <p:spPr>
          <a:xfrm>
            <a:off x="5066936" y="2153927"/>
            <a:ext cx="6988029" cy="397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Apolipoproteins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446" cy="4351338"/>
          </a:xfrm>
        </p:spPr>
        <p:txBody>
          <a:bodyPr/>
          <a:lstStyle/>
          <a:p>
            <a:r>
              <a:rPr lang="en-US" dirty="0"/>
              <a:t>Associated with transport of different sizes of lipid droplets</a:t>
            </a:r>
          </a:p>
          <a:p>
            <a:pPr lvl="1"/>
            <a:r>
              <a:rPr lang="en-US" dirty="0"/>
              <a:t>Only APOB and APOA1 are </a:t>
            </a:r>
            <a:br>
              <a:rPr lang="en-US" dirty="0"/>
            </a:br>
            <a:r>
              <a:rPr lang="en-US" dirty="0"/>
              <a:t>monitored in clinics today</a:t>
            </a:r>
          </a:p>
          <a:p>
            <a:pPr lvl="1"/>
            <a:r>
              <a:rPr lang="en-US" dirty="0"/>
              <a:t>What about the rest?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94999-1820-1F4A-BF27-52818A58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95" y="2356437"/>
            <a:ext cx="5666284" cy="2872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C570C-D770-9A4C-9579-736ADE61CEFB}"/>
              </a:ext>
            </a:extLst>
          </p:cNvPr>
          <p:cNvSpPr txBox="1"/>
          <p:nvPr/>
        </p:nvSpPr>
        <p:spPr>
          <a:xfrm>
            <a:off x="7301539" y="5176558"/>
            <a:ext cx="6940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400" dirty="0">
                <a:solidFill>
                  <a:srgbClr val="44789D"/>
                </a:solidFill>
              </a:rPr>
              <a:t>APOA1</a:t>
            </a:r>
          </a:p>
          <a:p>
            <a:r>
              <a:rPr lang="en-US" sz="1400" dirty="0"/>
              <a:t>APOE</a:t>
            </a:r>
          </a:p>
          <a:p>
            <a:r>
              <a:rPr lang="en-US" sz="1400" dirty="0"/>
              <a:t>APOH</a:t>
            </a:r>
          </a:p>
          <a:p>
            <a:r>
              <a:rPr lang="en-US" sz="1400" dirty="0"/>
              <a:t>APOA4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0F2E-A1EC-8B44-9661-094BA7D8C242}"/>
              </a:ext>
            </a:extLst>
          </p:cNvPr>
          <p:cNvSpPr txBox="1"/>
          <p:nvPr/>
        </p:nvSpPr>
        <p:spPr>
          <a:xfrm>
            <a:off x="9599396" y="1541691"/>
            <a:ext cx="654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400" dirty="0"/>
              <a:t>APOE</a:t>
            </a:r>
          </a:p>
          <a:p>
            <a:r>
              <a:rPr lang="en-US" sz="1400" dirty="0"/>
              <a:t>APOM</a:t>
            </a:r>
          </a:p>
          <a:p>
            <a:r>
              <a:rPr lang="en-US" sz="1400" dirty="0"/>
              <a:t>APOH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66BD3-9F7B-244C-A4C6-F41B1EDE8F50}"/>
              </a:ext>
            </a:extLst>
          </p:cNvPr>
          <p:cNvSpPr txBox="1"/>
          <p:nvPr/>
        </p:nvSpPr>
        <p:spPr>
          <a:xfrm>
            <a:off x="9374262" y="378440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VLDL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F176D-2239-8C40-BFB9-D1CBF16F973B}"/>
              </a:ext>
            </a:extLst>
          </p:cNvPr>
          <p:cNvSpPr txBox="1"/>
          <p:nvPr/>
        </p:nvSpPr>
        <p:spPr>
          <a:xfrm>
            <a:off x="6871421" y="190572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Chylomicron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30C94-D7E9-9248-A0C9-139DB44F3741}"/>
              </a:ext>
            </a:extLst>
          </p:cNvPr>
          <p:cNvSpPr txBox="1"/>
          <p:nvPr/>
        </p:nvSpPr>
        <p:spPr>
          <a:xfrm>
            <a:off x="10234142" y="39868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HDL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0C989-6845-5746-AC6B-F3C184E280EC}"/>
              </a:ext>
            </a:extLst>
          </p:cNvPr>
          <p:cNvSpPr txBox="1"/>
          <p:nvPr/>
        </p:nvSpPr>
        <p:spPr>
          <a:xfrm>
            <a:off x="11176184" y="330935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80028-7205-5D40-B94A-BA788FB8B92D}"/>
              </a:ext>
            </a:extLst>
          </p:cNvPr>
          <p:cNvSpPr txBox="1"/>
          <p:nvPr/>
        </p:nvSpPr>
        <p:spPr>
          <a:xfrm>
            <a:off x="11096017" y="4061869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PreB</a:t>
            </a:r>
            <a:r>
              <a:rPr lang="en-US" b="1" i="1" dirty="0"/>
              <a:t>-HDL</a:t>
            </a:r>
            <a:endParaRPr lang="en-US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3BF64D-85A4-514C-A100-90A5BD31D469}"/>
              </a:ext>
            </a:extLst>
          </p:cNvPr>
          <p:cNvSpPr/>
          <p:nvPr/>
        </p:nvSpPr>
        <p:spPr>
          <a:xfrm>
            <a:off x="11417631" y="4724418"/>
            <a:ext cx="694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44789D"/>
                </a:solidFill>
              </a:rPr>
              <a:t>APOA1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986D3-E6C2-5144-B5E3-2E7AA3B6CA19}"/>
              </a:ext>
            </a:extLst>
          </p:cNvPr>
          <p:cNvSpPr/>
          <p:nvPr/>
        </p:nvSpPr>
        <p:spPr>
          <a:xfrm>
            <a:off x="10092526" y="4763583"/>
            <a:ext cx="8749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789D"/>
                </a:solidFill>
              </a:rPr>
              <a:t>APOA1</a:t>
            </a:r>
          </a:p>
          <a:p>
            <a:r>
              <a:rPr lang="en-US" sz="1200" dirty="0"/>
              <a:t>APOA2</a:t>
            </a:r>
          </a:p>
          <a:p>
            <a:r>
              <a:rPr lang="en-US" sz="1200" dirty="0"/>
              <a:t>APOL1</a:t>
            </a:r>
          </a:p>
          <a:p>
            <a:r>
              <a:rPr lang="en-US" sz="1200" dirty="0"/>
              <a:t>APOC</a:t>
            </a:r>
          </a:p>
          <a:p>
            <a:r>
              <a:rPr lang="en-US" sz="1200" dirty="0"/>
              <a:t>APOD</a:t>
            </a:r>
          </a:p>
          <a:p>
            <a:r>
              <a:rPr lang="en-US" sz="1200" dirty="0"/>
              <a:t>APOE</a:t>
            </a:r>
          </a:p>
          <a:p>
            <a:r>
              <a:rPr lang="en-US" sz="1200" dirty="0"/>
              <a:t>APOM</a:t>
            </a:r>
          </a:p>
          <a:p>
            <a:r>
              <a:rPr lang="en-US" sz="1200" dirty="0"/>
              <a:t>APOJ (CL</a:t>
            </a:r>
            <a:r>
              <a:rPr lang="sv-SE" sz="1200" dirty="0"/>
              <a:t>U)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5C85D-A0C1-834A-9964-BC03193B34C6}"/>
              </a:ext>
            </a:extLst>
          </p:cNvPr>
          <p:cNvSpPr txBox="1"/>
          <p:nvPr/>
        </p:nvSpPr>
        <p:spPr>
          <a:xfrm>
            <a:off x="11145118" y="1794456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71E43"/>
                </a:solidFill>
              </a:rPr>
              <a:t>APOB</a:t>
            </a:r>
          </a:p>
          <a:p>
            <a:r>
              <a:rPr lang="en-US" sz="1100" dirty="0"/>
              <a:t>APOM</a:t>
            </a:r>
          </a:p>
          <a:p>
            <a:r>
              <a:rPr lang="en-US" sz="1100" dirty="0"/>
              <a:t>APOH</a:t>
            </a:r>
          </a:p>
          <a:p>
            <a:r>
              <a:rPr lang="en-US" sz="1100" dirty="0"/>
              <a:t>APOD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3EDEA6-7F49-4745-8C64-2F7308DF4E15}"/>
              </a:ext>
            </a:extLst>
          </p:cNvPr>
          <p:cNvSpPr/>
          <p:nvPr/>
        </p:nvSpPr>
        <p:spPr>
          <a:xfrm>
            <a:off x="9926569" y="6560486"/>
            <a:ext cx="4229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Picture adopted from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MabTech</a:t>
            </a:r>
            <a:endParaRPr lang="en-US" sz="1200" i="1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A06137-F212-0242-B7F9-68DCC42EA17A}"/>
              </a:ext>
            </a:extLst>
          </p:cNvPr>
          <p:cNvSpPr/>
          <p:nvPr/>
        </p:nvSpPr>
        <p:spPr>
          <a:xfrm>
            <a:off x="116823" y="6437375"/>
            <a:ext cx="48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Hober et al. Absolute Quantification of Apolipoproteins Following Treatment with Omega-3 Carboxylic Acids and Fenofibrate Using a High Precision SIS PrEST -Based SRM, In review</a:t>
            </a:r>
          </a:p>
        </p:txBody>
      </p:sp>
    </p:spTree>
    <p:extLst>
      <p:ext uri="{BB962C8B-B14F-4D97-AF65-F5344CB8AC3E}">
        <p14:creationId xmlns:p14="http://schemas.microsoft.com/office/powerpoint/2010/main" val="1449673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SRM assay generation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45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Enable quantification of 14 apolipoproteins in human plasma using SRM.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E9462-33C9-9449-8794-5E2581F8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69" y="3305445"/>
            <a:ext cx="3751436" cy="28715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5158B-261E-0B48-A8BC-5548C0DDA851}"/>
              </a:ext>
            </a:extLst>
          </p:cNvPr>
          <p:cNvSpPr txBox="1"/>
          <p:nvPr/>
        </p:nvSpPr>
        <p:spPr>
          <a:xfrm>
            <a:off x="2864639" y="6176963"/>
            <a:ext cx="2614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Slab Light" charset="0"/>
                <a:ea typeface="Roboto Slab Light" charset="0"/>
              </a:defRPr>
            </a:lvl1pPr>
          </a:lstStyle>
          <a:p>
            <a:r>
              <a:rPr lang="sv-SE" dirty="0"/>
              <a:t>34 </a:t>
            </a:r>
            <a:r>
              <a:rPr lang="sv-SE" dirty="0" err="1"/>
              <a:t>peptides</a:t>
            </a:r>
            <a:r>
              <a:rPr lang="sv-SE" dirty="0"/>
              <a:t> in 25 </a:t>
            </a:r>
            <a:r>
              <a:rPr lang="sv-SE" dirty="0" err="1"/>
              <a:t>minutes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ACE63-0B78-7841-97B7-CE237A8EA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034"/>
          <a:stretch/>
        </p:blipFill>
        <p:spPr>
          <a:xfrm>
            <a:off x="10674064" y="5777468"/>
            <a:ext cx="1422400" cy="1080532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8B6D3A8-9CF7-1E41-9762-448B20E119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6040" y="3807923"/>
          <a:ext cx="2163890" cy="186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6" imgW="1663700" imgH="1435100" progId="Excel.Sheet.12">
                  <p:embed/>
                </p:oleObj>
              </mc:Choice>
              <mc:Fallback>
                <p:oleObj name="Worksheet" r:id="rId6" imgW="1663700" imgH="1435100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8B6D3A8-9CF7-1E41-9762-448B20E11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6040" y="3807923"/>
                        <a:ext cx="2163890" cy="186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F29C0EF-7531-2843-87D3-48789F51B6BF}"/>
              </a:ext>
            </a:extLst>
          </p:cNvPr>
          <p:cNvSpPr txBox="1"/>
          <p:nvPr/>
        </p:nvSpPr>
        <p:spPr>
          <a:xfrm>
            <a:off x="6307099" y="3346258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Proteins covered by QPrESTs</a:t>
            </a:r>
          </a:p>
        </p:txBody>
      </p:sp>
    </p:spTree>
    <p:extLst>
      <p:ext uri="{BB962C8B-B14F-4D97-AF65-F5344CB8AC3E}">
        <p14:creationId xmlns:p14="http://schemas.microsoft.com/office/powerpoint/2010/main" val="499970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C180D8-86D1-194D-81FC-3FC0631A8A83}"/>
              </a:ext>
            </a:extLst>
          </p:cNvPr>
          <p:cNvGrpSpPr/>
          <p:nvPr/>
        </p:nvGrpSpPr>
        <p:grpSpPr>
          <a:xfrm>
            <a:off x="1548259" y="1623891"/>
            <a:ext cx="9095482" cy="4666914"/>
            <a:chOff x="1471028" y="1299587"/>
            <a:chExt cx="10263663" cy="52663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EAB061-D809-484E-A17D-118A1129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" t="34893" r="13943" b="10844"/>
            <a:stretch/>
          </p:blipFill>
          <p:spPr>
            <a:xfrm>
              <a:off x="1471028" y="1299587"/>
              <a:ext cx="10263663" cy="75362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AD7EE2-9742-254F-9E0B-656A79561D1C}"/>
                </a:ext>
              </a:extLst>
            </p:cNvPr>
            <p:cNvGrpSpPr/>
            <p:nvPr/>
          </p:nvGrpSpPr>
          <p:grpSpPr>
            <a:xfrm>
              <a:off x="1471029" y="3784600"/>
              <a:ext cx="9249942" cy="2781300"/>
              <a:chOff x="760332" y="4025221"/>
              <a:chExt cx="9249942" cy="27813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C3FFC00-1DDC-F046-B7A2-669B701BD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332" y="4025221"/>
                <a:ext cx="3879850" cy="27813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5FA33E-C7B1-C640-A22A-5D5F6E257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4505" y="4025221"/>
                <a:ext cx="5245769" cy="2779809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6FB491-266F-0649-8661-7AFE78C4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7" t="35387" r="28657" b="6404"/>
            <a:stretch/>
          </p:blipFill>
          <p:spPr>
            <a:xfrm>
              <a:off x="1471028" y="2152720"/>
              <a:ext cx="7753807" cy="1532373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88630FA-1EFF-E147-B3E3-94FD2AE8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Peptide Selection Process</a:t>
            </a:r>
          </a:p>
        </p:txBody>
      </p:sp>
    </p:spTree>
    <p:extLst>
      <p:ext uri="{BB962C8B-B14F-4D97-AF65-F5344CB8AC3E}">
        <p14:creationId xmlns:p14="http://schemas.microsoft.com/office/powerpoint/2010/main" val="1894117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101-C179-214F-9AED-40067F64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Serial dilution in plasma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8793A-63FB-FB44-978E-BB51AF97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05850"/>
            <a:ext cx="4332253" cy="468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59091-BF6B-394B-A52A-4ABB8EDC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79" y="1541691"/>
            <a:ext cx="3928183" cy="469099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CE67749-7C11-5542-8B8D-9949B2D7F00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Reverse Standard Curves</a:t>
            </a:r>
          </a:p>
        </p:txBody>
      </p:sp>
    </p:spTree>
    <p:extLst>
      <p:ext uri="{BB962C8B-B14F-4D97-AF65-F5344CB8AC3E}">
        <p14:creationId xmlns:p14="http://schemas.microsoft.com/office/powerpoint/2010/main" val="3934206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F950F3-BE4F-7142-8371-01AC109F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Define Linear Range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02D9C-0F94-8544-ADA2-4AC7E0224C5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C311E4-A8E6-6443-B693-87A3B991433A}"/>
              </a:ext>
            </a:extLst>
          </p:cNvPr>
          <p:cNvGrpSpPr/>
          <p:nvPr/>
        </p:nvGrpSpPr>
        <p:grpSpPr>
          <a:xfrm>
            <a:off x="1523999" y="1422400"/>
            <a:ext cx="9321802" cy="4641048"/>
            <a:chOff x="1130633" y="1177351"/>
            <a:chExt cx="10108533" cy="51311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2CE54E-47CA-5B49-B17C-572C4334AA39}"/>
                </a:ext>
              </a:extLst>
            </p:cNvPr>
            <p:cNvGrpSpPr/>
            <p:nvPr/>
          </p:nvGrpSpPr>
          <p:grpSpPr>
            <a:xfrm>
              <a:off x="1130633" y="1541691"/>
              <a:ext cx="10108533" cy="4766806"/>
              <a:chOff x="324853" y="1126662"/>
              <a:chExt cx="10108533" cy="476680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B9A0074-4383-224C-BD9D-97E10FEF5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90"/>
              <a:stretch/>
            </p:blipFill>
            <p:spPr>
              <a:xfrm>
                <a:off x="5504450" y="1126662"/>
                <a:ext cx="4928936" cy="476680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6F2FDD2-1229-2A4A-BD5C-CA8F66A27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90"/>
              <a:stretch/>
            </p:blipFill>
            <p:spPr>
              <a:xfrm>
                <a:off x="324853" y="1126662"/>
                <a:ext cx="4928936" cy="4766805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761B64-7AA8-FE45-A19A-F0BCE6940BC0}"/>
                </a:ext>
              </a:extLst>
            </p:cNvPr>
            <p:cNvSpPr txBox="1"/>
            <p:nvPr/>
          </p:nvSpPr>
          <p:spPr>
            <a:xfrm>
              <a:off x="2971800" y="1177351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B8F826-3272-0845-8AF3-594DB606FCB4}"/>
                </a:ext>
              </a:extLst>
            </p:cNvPr>
            <p:cNvSpPr txBox="1"/>
            <p:nvPr/>
          </p:nvSpPr>
          <p:spPr>
            <a:xfrm>
              <a:off x="8737600" y="1177351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045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E8F0B4-2F7C-8E4D-B67B-A7A44BCE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3062" cy="4351338"/>
          </a:xfrm>
        </p:spPr>
        <p:txBody>
          <a:bodyPr/>
          <a:lstStyle/>
          <a:p>
            <a:r>
              <a:rPr lang="en-US" dirty="0"/>
              <a:t>3-by-5 technical evaluation</a:t>
            </a:r>
          </a:p>
          <a:p>
            <a:pPr lvl="1"/>
            <a:r>
              <a:rPr lang="en-US" dirty="0"/>
              <a:t>One plasma sample </a:t>
            </a:r>
            <a:br>
              <a:rPr lang="en-US" dirty="0"/>
            </a:br>
            <a:r>
              <a:rPr lang="en-US" dirty="0"/>
              <a:t>processed over 5 days</a:t>
            </a:r>
          </a:p>
          <a:p>
            <a:pPr lvl="1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1BD37E-635B-9545-8A7F-79606EBA3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2" r="46286" b="41467"/>
          <a:stretch/>
        </p:blipFill>
        <p:spPr>
          <a:xfrm>
            <a:off x="1864473" y="3429000"/>
            <a:ext cx="3467100" cy="23702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B55434-2D1F-1640-95AF-D9B768284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94" t="12632" b="41467"/>
          <a:stretch/>
        </p:blipFill>
        <p:spPr>
          <a:xfrm>
            <a:off x="5716008" y="3033668"/>
            <a:ext cx="4231527" cy="344492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2463A1B-0131-EA46-BC4A-D7237655F967}"/>
              </a:ext>
            </a:extLst>
          </p:cNvPr>
          <p:cNvGrpSpPr/>
          <p:nvPr/>
        </p:nvGrpSpPr>
        <p:grpSpPr>
          <a:xfrm>
            <a:off x="1365842" y="3173872"/>
            <a:ext cx="9460316" cy="3153904"/>
            <a:chOff x="1409700" y="3594100"/>
            <a:chExt cx="8995035" cy="299878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CCA490-31BC-8747-9BBF-41A12DD18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9" t="62234" r="2899" b="-668"/>
            <a:stretch/>
          </p:blipFill>
          <p:spPr>
            <a:xfrm>
              <a:off x="1409700" y="3594100"/>
              <a:ext cx="8995035" cy="288448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59C5BD-80E8-2444-9134-35585F6BE0E4}"/>
                </a:ext>
              </a:extLst>
            </p:cNvPr>
            <p:cNvSpPr/>
            <p:nvPr/>
          </p:nvSpPr>
          <p:spPr>
            <a:xfrm>
              <a:off x="5805617" y="5805488"/>
              <a:ext cx="633283" cy="62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2ED7E9-D0C2-B149-9754-ECC86A781BFE}"/>
                </a:ext>
              </a:extLst>
            </p:cNvPr>
            <p:cNvSpPr/>
            <p:nvPr/>
          </p:nvSpPr>
          <p:spPr>
            <a:xfrm>
              <a:off x="5056317" y="5970588"/>
              <a:ext cx="633283" cy="622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0BB6D07F-6B4B-4E40-9E8E-DB0F2BBD0B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5246AA-8565-1F4E-8E13-2A189136D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36" y="906792"/>
            <a:ext cx="2785406" cy="28018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175F411-F7B1-DA43-8B03-3D247E8712E7}"/>
              </a:ext>
            </a:extLst>
          </p:cNvPr>
          <p:cNvSpPr txBox="1"/>
          <p:nvPr/>
        </p:nvSpPr>
        <p:spPr>
          <a:xfrm>
            <a:off x="9826001" y="3749277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14 proteins</a:t>
            </a:r>
          </a:p>
        </p:txBody>
      </p:sp>
    </p:spTree>
    <p:extLst>
      <p:ext uri="{BB962C8B-B14F-4D97-AF65-F5344CB8AC3E}">
        <p14:creationId xmlns:p14="http://schemas.microsoft.com/office/powerpoint/2010/main" val="294579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08BCC-6604-0446-BA08-1FE3CD98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63" y="1751914"/>
            <a:ext cx="5279145" cy="403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6AE6CE-F115-7647-8038-3D15AE4C81CD}"/>
              </a:ext>
            </a:extLst>
          </p:cNvPr>
          <p:cNvSpPr/>
          <p:nvPr/>
        </p:nvSpPr>
        <p:spPr>
          <a:xfrm>
            <a:off x="205946" y="2952951"/>
            <a:ext cx="539442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cap="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Accuracy and Precision of SIL Standards spiked to human plasma</a:t>
            </a:r>
          </a:p>
          <a:p>
            <a:pPr algn="ctr">
              <a:spcBef>
                <a:spcPct val="0"/>
              </a:spcBef>
            </a:pPr>
            <a:endParaRPr lang="en-US" sz="2800" cap="all" dirty="0">
              <a:solidFill>
                <a:srgbClr val="0283C5"/>
              </a:solidFill>
              <a:latin typeface="Roboto Slab" charset="0"/>
              <a:ea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86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9D782-A983-1048-8A21-AFC08084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854" y="3811524"/>
            <a:ext cx="2311400" cy="96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1 - Study outline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Clinical Samples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59933-F46F-D144-A8EF-AE46239BCCB4}"/>
              </a:ext>
            </a:extLst>
          </p:cNvPr>
          <p:cNvGrpSpPr/>
          <p:nvPr/>
        </p:nvGrpSpPr>
        <p:grpSpPr>
          <a:xfrm>
            <a:off x="838200" y="1822193"/>
            <a:ext cx="10092316" cy="3978662"/>
            <a:chOff x="5924011" y="3910569"/>
            <a:chExt cx="6095622" cy="24030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474CA2-2B6D-5048-99AF-45E212D0F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37" r="12717" b="4876"/>
            <a:stretch/>
          </p:blipFill>
          <p:spPr>
            <a:xfrm>
              <a:off x="5924011" y="3910569"/>
              <a:ext cx="4369167" cy="24030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C61DAE-6A3A-9E46-8D3D-FDDEBB4535F5}"/>
                </a:ext>
              </a:extLst>
            </p:cNvPr>
            <p:cNvSpPr/>
            <p:nvPr/>
          </p:nvSpPr>
          <p:spPr>
            <a:xfrm>
              <a:off x="10248585" y="4646887"/>
              <a:ext cx="1535335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FDA approved Omega-3 </a:t>
              </a:r>
              <a:b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fatty acid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896F79-BFCD-3942-A1AA-57B87CAA6A1D}"/>
                </a:ext>
              </a:extLst>
            </p:cNvPr>
            <p:cNvSpPr/>
            <p:nvPr/>
          </p:nvSpPr>
          <p:spPr>
            <a:xfrm>
              <a:off x="10484298" y="5744370"/>
              <a:ext cx="1535335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TRICOR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3419CD-2DA5-F640-AAE3-E94ABCF754B9}"/>
              </a:ext>
            </a:extLst>
          </p:cNvPr>
          <p:cNvSpPr/>
          <p:nvPr/>
        </p:nvSpPr>
        <p:spPr>
          <a:xfrm>
            <a:off x="1872346" y="4562533"/>
            <a:ext cx="6516168" cy="176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Mass spectrometry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affinity reagent needed</a:t>
            </a:r>
          </a:p>
          <a:p>
            <a:r>
              <a:rPr lang="en-US" dirty="0"/>
              <a:t>High precision</a:t>
            </a:r>
          </a:p>
          <a:p>
            <a:r>
              <a:rPr lang="en-US" dirty="0"/>
              <a:t>Good linear range</a:t>
            </a:r>
          </a:p>
          <a:p>
            <a:r>
              <a:rPr lang="en-US" dirty="0"/>
              <a:t>Good sensitivity</a:t>
            </a:r>
          </a:p>
          <a:p>
            <a:r>
              <a:rPr lang="en-US" dirty="0"/>
              <a:t>High multiplexing capability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Expensive instrumentation</a:t>
            </a:r>
          </a:p>
          <a:p>
            <a:pPr lvl="1"/>
            <a:r>
              <a:rPr lang="en-US" dirty="0"/>
              <a:t>Low throughput</a:t>
            </a:r>
          </a:p>
        </p:txBody>
      </p:sp>
    </p:spTree>
    <p:extLst>
      <p:ext uri="{BB962C8B-B14F-4D97-AF65-F5344CB8AC3E}">
        <p14:creationId xmlns:p14="http://schemas.microsoft.com/office/powerpoint/2010/main" val="773903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Change from Base-Line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375B-5AAA-E646-B562-3EC463D3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775590"/>
            <a:ext cx="7391400" cy="4122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B86EB-30FA-8F43-9B8E-146C6B59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6" y="1333031"/>
            <a:ext cx="3753150" cy="52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F48E-927E-BA47-8ABB-BBD215A2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78" y="1747173"/>
            <a:ext cx="9659717" cy="38916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C4842-8468-314A-9146-314657C14CB1}"/>
              </a:ext>
            </a:extLst>
          </p:cNvPr>
          <p:cNvSpPr/>
          <p:nvPr/>
        </p:nvSpPr>
        <p:spPr>
          <a:xfrm>
            <a:off x="116823" y="6437375"/>
            <a:ext cx="48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Hober et al. Absolute Quantification of Apolipoproteins Following Treatment with Omega-3 Carboxylic Acids and Fenofibrate Using a High Precision SIS PrEST -Based SRM, In review</a:t>
            </a:r>
          </a:p>
        </p:txBody>
      </p:sp>
    </p:spTree>
    <p:extLst>
      <p:ext uri="{BB962C8B-B14F-4D97-AF65-F5344CB8AC3E}">
        <p14:creationId xmlns:p14="http://schemas.microsoft.com/office/powerpoint/2010/main" val="1103053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Implementation into DIA workflows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897A-B33F-3F4E-A7C8-38937DC8660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FF9BE-D35F-9243-9858-674A711B9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4"/>
          <a:stretch/>
        </p:blipFill>
        <p:spPr>
          <a:xfrm>
            <a:off x="6447692" y="2093719"/>
            <a:ext cx="5170266" cy="26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83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897A-B33F-3F4E-A7C8-38937DC8660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8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33F0-F753-0E46-9644-263E2B55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after the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FF49-F98C-E241-85F2-9305C4A7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00951" cy="4351338"/>
          </a:xfrm>
        </p:spPr>
        <p:txBody>
          <a:bodyPr/>
          <a:lstStyle/>
          <a:p>
            <a:r>
              <a:rPr lang="en-US" dirty="0"/>
              <a:t>Work with one DIA dataset</a:t>
            </a:r>
          </a:p>
          <a:p>
            <a:r>
              <a:rPr lang="en-US" dirty="0"/>
              <a:t>Human plasma</a:t>
            </a:r>
          </a:p>
          <a:p>
            <a:pPr lvl="1"/>
            <a:r>
              <a:rPr lang="en-US" dirty="0"/>
              <a:t>6 individuals</a:t>
            </a:r>
          </a:p>
          <a:p>
            <a:pPr lvl="1"/>
            <a:r>
              <a:rPr lang="en-US" dirty="0"/>
              <a:t>6 QC samples</a:t>
            </a:r>
          </a:p>
          <a:p>
            <a:r>
              <a:rPr lang="en-US" dirty="0"/>
              <a:t>Peptide quantification</a:t>
            </a:r>
          </a:p>
          <a:p>
            <a:r>
              <a:rPr lang="en-US" dirty="0"/>
              <a:t>Differential expression analysis</a:t>
            </a:r>
          </a:p>
          <a:p>
            <a:r>
              <a:rPr lang="en-US" dirty="0"/>
              <a:t>Validation using internal standards (SRM)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C68355-C011-B649-A835-BC79F2F017A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584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1116" y="216112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Mathias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Uhl</a:t>
            </a:r>
            <a:r>
              <a:rPr lang="sv-SE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é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Andreas Hober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David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Kotol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Björn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Forsström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Linn Fagerberg</a:t>
            </a:r>
          </a:p>
        </p:txBody>
      </p:sp>
      <p:sp>
        <p:nvSpPr>
          <p:cNvPr id="9" name="Subtitle 7"/>
          <p:cNvSpPr>
            <a:spLocks noGrp="1"/>
          </p:cNvSpPr>
          <p:nvPr>
            <p:ph type="subTitle" idx="13"/>
          </p:nvPr>
        </p:nvSpPr>
        <p:spPr>
          <a:xfrm>
            <a:off x="1491116" y="1828054"/>
            <a:ext cx="4082143" cy="368980"/>
          </a:xfrm>
        </p:spPr>
        <p:txBody>
          <a:bodyPr/>
          <a:lstStyle/>
          <a:p>
            <a:r>
              <a:rPr lang="en-US" dirty="0">
                <a:solidFill>
                  <a:srgbClr val="0283C5"/>
                </a:solidFill>
              </a:rPr>
              <a:t>Scilifelab</a:t>
            </a:r>
          </a:p>
        </p:txBody>
      </p:sp>
      <p:pic>
        <p:nvPicPr>
          <p:cNvPr id="6" name="Picture 30" descr="kaw.jpg">
            <a:extLst>
              <a:ext uri="{FF2B5EF4-FFF2-40B4-BE49-F238E27FC236}">
                <a16:creationId xmlns:a16="http://schemas.microsoft.com/office/drawing/2014/main" id="{E679D9DD-E598-114A-8D7F-EB2C77BC3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1986" y="5880795"/>
            <a:ext cx="1443038" cy="75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st-1.tiff">
            <a:extLst>
              <a:ext uri="{FF2B5EF4-FFF2-40B4-BE49-F238E27FC236}">
                <a16:creationId xmlns:a16="http://schemas.microsoft.com/office/drawing/2014/main" id="{F1D1D70C-6B0A-A046-B834-E8511B8D1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8281" y="5987140"/>
            <a:ext cx="2348865" cy="5388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A1D306-406D-1A42-8200-DC0BB6C6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95"/>
            <a:ext cx="10515600" cy="956805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E06BFF-774B-B14D-AEC2-4402D59AE3FF}"/>
              </a:ext>
            </a:extLst>
          </p:cNvPr>
          <p:cNvSpPr/>
          <p:nvPr/>
        </p:nvSpPr>
        <p:spPr>
          <a:xfrm>
            <a:off x="5009016" y="216112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Tasso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Miliotis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9CEF5CD5-4262-2C45-B8BB-2DA6EB434504}"/>
              </a:ext>
            </a:extLst>
          </p:cNvPr>
          <p:cNvSpPr txBox="1">
            <a:spLocks/>
          </p:cNvSpPr>
          <p:nvPr/>
        </p:nvSpPr>
        <p:spPr>
          <a:xfrm>
            <a:off x="5009016" y="1828054"/>
            <a:ext cx="4082143" cy="36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83C5"/>
                </a:solidFill>
              </a:rPr>
              <a:t>Astra Zeneca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063AB-A4AE-2643-90B4-4E041E7C93F6}"/>
              </a:ext>
            </a:extLst>
          </p:cNvPr>
          <p:cNvSpPr/>
          <p:nvPr/>
        </p:nvSpPr>
        <p:spPr>
          <a:xfrm>
            <a:off x="5009016" y="31675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Anne-Sophie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Svensson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Anna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Berling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Hanna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Tegel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Sophia Hober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D046A986-1517-6E43-B77D-A0B5BBD10EA6}"/>
              </a:ext>
            </a:extLst>
          </p:cNvPr>
          <p:cNvSpPr txBox="1">
            <a:spLocks/>
          </p:cNvSpPr>
          <p:nvPr/>
        </p:nvSpPr>
        <p:spPr>
          <a:xfrm>
            <a:off x="5009016" y="2834510"/>
            <a:ext cx="4082143" cy="36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83C5"/>
                </a:solidFill>
              </a:rPr>
              <a:t>Protein production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0282B-FF72-FE4E-A65C-D3CDDC971FB6}"/>
              </a:ext>
            </a:extLst>
          </p:cNvPr>
          <p:cNvSpPr/>
          <p:nvPr/>
        </p:nvSpPr>
        <p:spPr>
          <a:xfrm>
            <a:off x="5009016" y="4939685"/>
            <a:ext cx="195406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cap="small" dirty="0">
                <a:solidFill>
                  <a:srgbClr val="0283C5"/>
                </a:solidFill>
                <a:latin typeface="Roboto Slab" charset="0"/>
                <a:ea typeface="Roboto Slab" charset="0"/>
              </a:rPr>
              <a:t>Skyline Team</a:t>
            </a:r>
          </a:p>
        </p:txBody>
      </p:sp>
    </p:spTree>
    <p:extLst>
      <p:ext uri="{BB962C8B-B14F-4D97-AF65-F5344CB8AC3E}">
        <p14:creationId xmlns:p14="http://schemas.microsoft.com/office/powerpoint/2010/main" val="42173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02fig02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5959" b="19237"/>
          <a:stretch/>
        </p:blipFill>
        <p:spPr>
          <a:xfrm>
            <a:off x="6906864" y="4246329"/>
            <a:ext cx="2560930" cy="932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OVerview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31" y="1858769"/>
            <a:ext cx="1626615" cy="46774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1476480"/>
            <a:ext cx="24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Sample Preparation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7864" y="1868539"/>
            <a:ext cx="143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LC-MS/MS</a:t>
            </a:r>
          </a:p>
        </p:txBody>
      </p:sp>
      <p:pic>
        <p:nvPicPr>
          <p:cNvPr id="21" name="Picture 20" descr="Orbitrap_QEH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56" y="2312276"/>
            <a:ext cx="2140584" cy="1541220"/>
          </a:xfrm>
          <a:prstGeom prst="rect">
            <a:avLst/>
          </a:prstGeom>
        </p:spPr>
      </p:pic>
      <p:pic>
        <p:nvPicPr>
          <p:cNvPr id="23" name="Picture 22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04" y="5265557"/>
            <a:ext cx="2149714" cy="1025248"/>
          </a:xfrm>
          <a:prstGeom prst="rect">
            <a:avLst/>
          </a:prstGeom>
        </p:spPr>
      </p:pic>
      <p:pic>
        <p:nvPicPr>
          <p:cNvPr id="24" name="Picture 23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19" y="4815079"/>
            <a:ext cx="1656711" cy="14757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91361" y="3713792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Helvetica"/>
                <a:cs typeface="Helvetica"/>
              </a:rPr>
              <a:t>Detectors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90456" y="5454912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 err="1">
                <a:solidFill>
                  <a:prstClr val="black"/>
                </a:solidFill>
                <a:latin typeface="Calibri"/>
              </a:rPr>
              <a:t>Orbitrap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16582" y="4061664"/>
            <a:ext cx="151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>
                <a:solidFill>
                  <a:prstClr val="black"/>
                </a:solidFill>
                <a:latin typeface="Calibri"/>
              </a:rPr>
              <a:t>Triple quadrupole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77425" y="6182206"/>
            <a:ext cx="165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i="1" dirty="0">
                <a:solidFill>
                  <a:prstClr val="black"/>
                </a:solidFill>
                <a:latin typeface="Calibri"/>
              </a:rPr>
              <a:t>Time-of-flight (TOF)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777E6-E719-5940-B908-0475D90167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974" r="3797" b="10012"/>
          <a:stretch/>
        </p:blipFill>
        <p:spPr>
          <a:xfrm>
            <a:off x="7647732" y="963653"/>
            <a:ext cx="2927200" cy="1060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A4787-525A-794E-9087-BAA8A7797870}"/>
              </a:ext>
            </a:extLst>
          </p:cNvPr>
          <p:cNvSpPr txBox="1"/>
          <p:nvPr/>
        </p:nvSpPr>
        <p:spPr>
          <a:xfrm>
            <a:off x="7791361" y="230345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Helvetica" pitchFamily="2" charset="0"/>
              </a:rPr>
              <a:t>Monoisotopic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Mass of the most abundant isotope of a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Measured in </a:t>
            </a:r>
            <a:r>
              <a:rPr lang="en-US" sz="1200" dirty="0" err="1">
                <a:latin typeface="Helvetica" pitchFamily="2" charset="0"/>
              </a:rPr>
              <a:t>amu</a:t>
            </a:r>
            <a:r>
              <a:rPr lang="en-US" sz="1200" dirty="0">
                <a:latin typeface="Helvetica" pitchFamily="2" charset="0"/>
              </a:rPr>
              <a:t> or Da</a:t>
            </a:r>
          </a:p>
        </p:txBody>
      </p:sp>
    </p:spTree>
    <p:extLst>
      <p:ext uri="{BB962C8B-B14F-4D97-AF65-F5344CB8AC3E}">
        <p14:creationId xmlns:p14="http://schemas.microsoft.com/office/powerpoint/2010/main" val="3744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  <p:bldP spid="30" grpId="0"/>
      <p:bldP spid="31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spectrum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96B8F32-1BE4-F148-8340-0B5440CC6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3DC87-C295-544A-AF4E-9104DE88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49" y="2537038"/>
            <a:ext cx="5905988" cy="3960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B2B44-906B-2341-9297-7C1A7797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65" y="1462179"/>
            <a:ext cx="4719827" cy="2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95B9-3521-904C-A70C-02059A0B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1803-5FDC-8B4C-A675-D2BE343F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Bottom-down</a:t>
            </a:r>
          </a:p>
          <a:p>
            <a:pPr lvl="1"/>
            <a:r>
              <a:rPr lang="en-US" dirty="0"/>
              <a:t>Analyzing proteins</a:t>
            </a:r>
          </a:p>
          <a:p>
            <a:endParaRPr lang="en-US" dirty="0"/>
          </a:p>
          <a:p>
            <a:r>
              <a:rPr lang="en-US" dirty="0"/>
              <a:t>Bottom-up</a:t>
            </a:r>
          </a:p>
          <a:p>
            <a:pPr lvl="1"/>
            <a:r>
              <a:rPr lang="en-US" dirty="0"/>
              <a:t>Analyzing peptides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52EFA7-A200-E249-8CBB-3DAA606C64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B3B4-FAE0-7A45-8D7B-C2CD4316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9" y="549504"/>
            <a:ext cx="3412707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4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B5F24D-9AA9-B04A-AB8B-0AD77192F97D}">
  <we:reference id="wa104381063" version="1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23147</TotalTime>
  <Words>2378</Words>
  <Application>Microsoft Macintosh PowerPoint</Application>
  <PresentationFormat>Widescreen</PresentationFormat>
  <Paragraphs>535</Paragraphs>
  <Slides>65</Slides>
  <Notes>49</Notes>
  <HiddenSlides>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Arial</vt:lpstr>
      <vt:lpstr>Calibri</vt:lpstr>
      <vt:lpstr>Calibri Light</vt:lpstr>
      <vt:lpstr>Century Gothic</vt:lpstr>
      <vt:lpstr>Harding</vt:lpstr>
      <vt:lpstr>Helvetica</vt:lpstr>
      <vt:lpstr>Helvetica Light</vt:lpstr>
      <vt:lpstr>Palatino</vt:lpstr>
      <vt:lpstr>Roboto Slab</vt:lpstr>
      <vt:lpstr>Roboto Slab Light</vt:lpstr>
      <vt:lpstr>Office Theme</vt:lpstr>
      <vt:lpstr>Worksheet</vt:lpstr>
      <vt:lpstr>Quantitative PRoteomics</vt:lpstr>
      <vt:lpstr>Lecture outline</vt:lpstr>
      <vt:lpstr>Proteomics</vt:lpstr>
      <vt:lpstr>Intended learning outcomes</vt:lpstr>
      <vt:lpstr>Why do we need Proteomics</vt:lpstr>
      <vt:lpstr>Benefits of Mass spectrometry</vt:lpstr>
      <vt:lpstr>OVerview</vt:lpstr>
      <vt:lpstr>Understanding a spectrum</vt:lpstr>
      <vt:lpstr>Proteomics</vt:lpstr>
      <vt:lpstr>Analyzing Peptides</vt:lpstr>
      <vt:lpstr>Peptide Fragmentation</vt:lpstr>
      <vt:lpstr>Peptide Fragmentation</vt:lpstr>
      <vt:lpstr>Identifying peptides</vt:lpstr>
      <vt:lpstr>Database search</vt:lpstr>
      <vt:lpstr>Parsimony</vt:lpstr>
      <vt:lpstr>False discovery Rate</vt:lpstr>
      <vt:lpstr>Label free Quantification</vt:lpstr>
      <vt:lpstr>Ion intensity</vt:lpstr>
      <vt:lpstr>MS1 signal vs Spectral </vt:lpstr>
      <vt:lpstr>Quantitative Proteomics</vt:lpstr>
      <vt:lpstr>Discovery vs Targeted</vt:lpstr>
      <vt:lpstr>Ion Sampling Strategies</vt:lpstr>
      <vt:lpstr>Instrumentation for Targeted Proteomics</vt:lpstr>
      <vt:lpstr>Targeted Proteomics</vt:lpstr>
      <vt:lpstr>Robust Quantification</vt:lpstr>
      <vt:lpstr>Standard Curves</vt:lpstr>
      <vt:lpstr>Spectrum Count ≉ MS intensity</vt:lpstr>
      <vt:lpstr>Standard Curves</vt:lpstr>
      <vt:lpstr>Targeted workflow</vt:lpstr>
      <vt:lpstr>DIA workflow</vt:lpstr>
      <vt:lpstr>Data Independent Acquisition</vt:lpstr>
      <vt:lpstr>Comprehensive MS/MS Acquisition</vt:lpstr>
      <vt:lpstr>Comprehensive MS/MS Acquisition</vt:lpstr>
      <vt:lpstr>DIA spectral library</vt:lpstr>
      <vt:lpstr>PowerPoint Presentation</vt:lpstr>
      <vt:lpstr>PowerPoint Presentation</vt:lpstr>
      <vt:lpstr>EncyclopeDIA</vt:lpstr>
      <vt:lpstr>Things to consider</vt:lpstr>
      <vt:lpstr>Strategy selecting replicates</vt:lpstr>
      <vt:lpstr>Conclusions</vt:lpstr>
      <vt:lpstr>PowerPoint Presentation</vt:lpstr>
      <vt:lpstr>Recombinant Protein fragments</vt:lpstr>
      <vt:lpstr>Toolbox for proteomics</vt:lpstr>
      <vt:lpstr>PowerPoint Presentation</vt:lpstr>
      <vt:lpstr>Full-length vs Protein Fragment</vt:lpstr>
      <vt:lpstr>Full-length vs Protein Fragment</vt:lpstr>
      <vt:lpstr>Full-length vs Protein Fragment</vt:lpstr>
      <vt:lpstr>PowerPoint Presentation</vt:lpstr>
      <vt:lpstr>What peptide shall we use?</vt:lpstr>
      <vt:lpstr>Selecting the optimal peptide</vt:lpstr>
      <vt:lpstr>PEPTIDE formation Kinetics</vt:lpstr>
      <vt:lpstr>Apolipoproteins</vt:lpstr>
      <vt:lpstr>SRM assay generation</vt:lpstr>
      <vt:lpstr>Peptide Selection Process</vt:lpstr>
      <vt:lpstr>Serial dilution in plasma</vt:lpstr>
      <vt:lpstr>Define Linear Range</vt:lpstr>
      <vt:lpstr>Performance over time</vt:lpstr>
      <vt:lpstr>PowerPoint Presentation</vt:lpstr>
      <vt:lpstr>Effect 1 - Study outline</vt:lpstr>
      <vt:lpstr>Quantify Change from Base-Line</vt:lpstr>
      <vt:lpstr>Results</vt:lpstr>
      <vt:lpstr>Implementation into DIA workflows</vt:lpstr>
      <vt:lpstr>Summary</vt:lpstr>
      <vt:lpstr>Workshop after the break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Antibody Validation using MS</dc:title>
  <dc:creator>Microsoft Office User</dc:creator>
  <cp:lastModifiedBy>Fredrik Edfors</cp:lastModifiedBy>
  <cp:revision>302</cp:revision>
  <dcterms:created xsi:type="dcterms:W3CDTF">2017-12-12T12:45:37Z</dcterms:created>
  <dcterms:modified xsi:type="dcterms:W3CDTF">2020-02-13T22:25:58Z</dcterms:modified>
</cp:coreProperties>
</file>